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1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51"/>
  </p:notesMasterIdLst>
  <p:handoutMasterIdLst>
    <p:handoutMasterId r:id="rId52"/>
  </p:handoutMasterIdLst>
  <p:sldIdLst>
    <p:sldId id="326" r:id="rId4"/>
    <p:sldId id="780" r:id="rId5"/>
    <p:sldId id="760" r:id="rId6"/>
    <p:sldId id="450" r:id="rId7"/>
    <p:sldId id="781" r:id="rId8"/>
    <p:sldId id="744" r:id="rId9"/>
    <p:sldId id="745" r:id="rId10"/>
    <p:sldId id="610" r:id="rId11"/>
    <p:sldId id="737" r:id="rId12"/>
    <p:sldId id="782" r:id="rId13"/>
    <p:sldId id="783" r:id="rId14"/>
    <p:sldId id="747" r:id="rId15"/>
    <p:sldId id="750" r:id="rId16"/>
    <p:sldId id="748" r:id="rId17"/>
    <p:sldId id="749" r:id="rId18"/>
    <p:sldId id="751" r:id="rId19"/>
    <p:sldId id="740" r:id="rId20"/>
    <p:sldId id="772" r:id="rId21"/>
    <p:sldId id="752" r:id="rId22"/>
    <p:sldId id="753" r:id="rId23"/>
    <p:sldId id="758" r:id="rId24"/>
    <p:sldId id="793" r:id="rId25"/>
    <p:sldId id="776" r:id="rId26"/>
    <p:sldId id="794" r:id="rId27"/>
    <p:sldId id="785" r:id="rId28"/>
    <p:sldId id="786" r:id="rId29"/>
    <p:sldId id="741" r:id="rId30"/>
    <p:sldId id="779" r:id="rId31"/>
    <p:sldId id="769" r:id="rId32"/>
    <p:sldId id="771" r:id="rId33"/>
    <p:sldId id="754" r:id="rId34"/>
    <p:sldId id="755" r:id="rId35"/>
    <p:sldId id="759" r:id="rId36"/>
    <p:sldId id="756" r:id="rId37"/>
    <p:sldId id="757" r:id="rId38"/>
    <p:sldId id="743" r:id="rId39"/>
    <p:sldId id="767" r:id="rId40"/>
    <p:sldId id="792" r:id="rId41"/>
    <p:sldId id="763" r:id="rId42"/>
    <p:sldId id="764" r:id="rId43"/>
    <p:sldId id="746" r:id="rId44"/>
    <p:sldId id="784" r:id="rId45"/>
    <p:sldId id="718" r:id="rId46"/>
    <p:sldId id="717" r:id="rId47"/>
    <p:sldId id="788" r:id="rId48"/>
    <p:sldId id="789" r:id="rId49"/>
    <p:sldId id="76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133" autoAdjust="0"/>
    <p:restoredTop sz="99834" autoAdjust="0"/>
  </p:normalViewPr>
  <p:slideViewPr>
    <p:cSldViewPr snapToGrid="0" snapToObjects="1">
      <p:cViewPr varScale="1">
        <p:scale>
          <a:sx n="107" d="100"/>
          <a:sy n="107" d="100"/>
        </p:scale>
        <p:origin x="-1496" y="-104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34939F-C244-9C4D-9C50-604AFD2CA801}" type="slidenum">
              <a:rPr lang="en-US"/>
              <a:pPr eaLnBrk="1" hangingPunct="1"/>
              <a:t>10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6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2</a:t>
            </a:r>
          </a:p>
          <a:p>
            <a:r>
              <a:rPr lang="en-US" sz="2800" b="1" dirty="0" smtClean="0"/>
              <a:t>Including ecosystem processes in stock assessment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Models for Marine Ecosystem Based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12 </a:t>
            </a:r>
            <a:r>
              <a:rPr lang="en-US" dirty="0" smtClean="0"/>
              <a:t>February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57286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900" dirty="0" smtClean="0">
                <a:ea typeface="+mj-ea"/>
              </a:rPr>
              <a:t>Modifying the Graham</a:t>
            </a:r>
            <a:r>
              <a:rPr lang="en-US" sz="2900" dirty="0" smtClean="0">
                <a:ea typeface="+mj-ea"/>
              </a:rPr>
              <a:t>-Schaefer production model (logistic growth</a:t>
            </a:r>
            <a:r>
              <a:rPr lang="en-US" sz="2900" dirty="0" smtClean="0">
                <a:ea typeface="+mj-ea"/>
              </a:rPr>
              <a:t>)</a:t>
            </a:r>
            <a:endParaRPr lang="en-US" sz="2900" dirty="0">
              <a:ea typeface="+mj-ea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65806"/>
              </p:ext>
            </p:extLst>
          </p:nvPr>
        </p:nvGraphicFramePr>
        <p:xfrm>
          <a:off x="1877335" y="2680578"/>
          <a:ext cx="5402263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4" imgW="1676160" imgH="431640" progId="Equation.3">
                  <p:embed/>
                </p:oleObj>
              </mc:Choice>
              <mc:Fallback>
                <p:oleObj name="Equation" r:id="rId4" imgW="1676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335" y="2680578"/>
                        <a:ext cx="5402263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Box 12"/>
          <p:cNvSpPr txBox="1">
            <a:spLocks noChangeArrowheads="1"/>
          </p:cNvSpPr>
          <p:nvPr/>
        </p:nvSpPr>
        <p:spPr bwMode="auto">
          <a:xfrm>
            <a:off x="2137124" y="4832507"/>
            <a:ext cx="43792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C00000"/>
                </a:solidFill>
                <a:latin typeface="Calibri" charset="0"/>
                <a:cs typeface="Calibri" charset="0"/>
              </a:rPr>
              <a:t>Make parameters time-varying or functions of environment / other species</a:t>
            </a:r>
            <a:endParaRPr lang="en-US" dirty="0">
              <a:solidFill>
                <a:srgbClr val="C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4156986" y="3626763"/>
            <a:ext cx="0" cy="1085714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H="1">
            <a:off x="4961449" y="4050582"/>
            <a:ext cx="706052" cy="70485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7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</a:t>
            </a:r>
            <a:r>
              <a:rPr lang="en-US" dirty="0" smtClean="0"/>
              <a:t>basic age-structured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616320"/>
              </p:ext>
            </p:extLst>
          </p:nvPr>
        </p:nvGraphicFramePr>
        <p:xfrm>
          <a:off x="457200" y="1874838"/>
          <a:ext cx="8465183" cy="2977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1" name="Equation" r:id="rId3" imgW="3759200" imgH="1282700" progId="Equation.3">
                  <p:embed/>
                </p:oleObj>
              </mc:Choice>
              <mc:Fallback>
                <p:oleObj name="Equation" r:id="rId3" imgW="3759200" imgH="1282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74838"/>
                        <a:ext cx="8465183" cy="2977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498521" y="22672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2397646" y="1768657"/>
            <a:ext cx="759653" cy="349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361531" y="1547956"/>
            <a:ext cx="25342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 smtClean="0"/>
              <a:t>Spawner</a:t>
            </a:r>
            <a:r>
              <a:rPr lang="en-US" dirty="0" smtClean="0"/>
              <a:t>-recruit function</a:t>
            </a:r>
            <a:endParaRPr lang="en-US" dirty="0"/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2718422" y="5639667"/>
            <a:ext cx="43792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C00000"/>
                </a:solidFill>
                <a:latin typeface="Calibri" charset="0"/>
                <a:cs typeface="Calibri" charset="0"/>
              </a:rPr>
              <a:t>Make parameters time-varying or functions of environment / other species</a:t>
            </a:r>
            <a:endParaRPr lang="en-US" dirty="0">
              <a:solidFill>
                <a:srgbClr val="C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4177748" y="3572926"/>
            <a:ext cx="560536" cy="194671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3962400" y="4636725"/>
            <a:ext cx="430696" cy="88291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2100909" y="2433389"/>
            <a:ext cx="1448516" cy="313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>
            <a:off x="2100909" y="4636725"/>
            <a:ext cx="681320" cy="88291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9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</a:t>
            </a:r>
            <a:r>
              <a:rPr lang="en-US" dirty="0" smtClean="0"/>
              <a:t>approaches (1.)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Modify assessment model parameters as a function of environmental variables</a:t>
            </a:r>
            <a:r>
              <a:rPr lang="en-US" sz="4000" dirty="0" smtClean="0"/>
              <a:t> (Maunder &amp; Watters 2003).</a:t>
            </a:r>
          </a:p>
          <a:p>
            <a:endParaRPr lang="en-US" sz="4000" dirty="0" smtClean="0"/>
          </a:p>
          <a:p>
            <a:endParaRPr lang="en-US" sz="4000" i="1" dirty="0" smtClean="0"/>
          </a:p>
          <a:p>
            <a:endParaRPr lang="en-US" sz="4000" i="1" dirty="0" smtClean="0"/>
          </a:p>
          <a:p>
            <a:r>
              <a:rPr lang="en-US" sz="4000" i="1" dirty="0" err="1" smtClean="0"/>
              <a:t>I</a:t>
            </a:r>
            <a:r>
              <a:rPr lang="en-US" sz="4000" i="1" baseline="-25000" dirty="0" err="1" smtClean="0"/>
              <a:t>i,</a:t>
            </a:r>
            <a:r>
              <a:rPr lang="en-US" sz="4000" baseline="-25000" dirty="0" err="1" smtClean="0"/>
              <a:t>t</a:t>
            </a:r>
            <a:r>
              <a:rPr lang="en-US" sz="4000" dirty="0" smtClean="0"/>
              <a:t> are the environmental variables influencing parameter </a:t>
            </a:r>
            <a:r>
              <a:rPr lang="en-US" sz="4000" dirty="0" err="1" smtClean="0"/>
              <a:t>θ</a:t>
            </a:r>
            <a:r>
              <a:rPr lang="en-US" sz="4000" dirty="0" smtClean="0"/>
              <a:t>,</a:t>
            </a:r>
          </a:p>
          <a:p>
            <a:r>
              <a:rPr lang="en-US" sz="4000" dirty="0" smtClean="0"/>
              <a:t> β is coefficient that relates the environmental variable to the assessment parameter, 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ε</a:t>
            </a:r>
            <a:r>
              <a:rPr lang="en-US" sz="4000" dirty="0" smtClean="0"/>
              <a:t> is a process error.</a:t>
            </a:r>
          </a:p>
          <a:p>
            <a:r>
              <a:rPr lang="en-US" sz="4000" dirty="0" smtClean="0"/>
              <a:t> β’s &amp; </a:t>
            </a:r>
            <a:r>
              <a:rPr lang="en-US" sz="4000" dirty="0" err="1" smtClean="0"/>
              <a:t>ε’s</a:t>
            </a:r>
            <a:r>
              <a:rPr lang="en-US" sz="4000" dirty="0" smtClean="0"/>
              <a:t> would be estimated within the stock assessment.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 </a:t>
            </a:r>
            <a:r>
              <a:rPr lang="en-US" sz="4000" dirty="0" err="1" smtClean="0"/>
              <a:t>θ</a:t>
            </a:r>
            <a:r>
              <a:rPr lang="en-US" sz="4000" dirty="0" smtClean="0"/>
              <a:t> could be any </a:t>
            </a:r>
            <a:r>
              <a:rPr lang="en-US" sz="4000" dirty="0"/>
              <a:t>parameter </a:t>
            </a:r>
            <a:r>
              <a:rPr lang="en-US" sz="4000" dirty="0" smtClean="0"/>
              <a:t>(or </a:t>
            </a:r>
            <a:r>
              <a:rPr lang="en-US" sz="4000" dirty="0"/>
              <a:t>a </a:t>
            </a:r>
            <a:r>
              <a:rPr lang="en-US" sz="4000" dirty="0" smtClean="0"/>
              <a:t>derived quantity, e.g. expected recruitment) that </a:t>
            </a:r>
            <a:r>
              <a:rPr lang="en-US" sz="4000" dirty="0"/>
              <a:t>that was hypothesized </a:t>
            </a:r>
            <a:r>
              <a:rPr lang="en-US" sz="4000" dirty="0" smtClean="0"/>
              <a:t>to have </a:t>
            </a:r>
            <a:r>
              <a:rPr lang="en-US" sz="4000" dirty="0"/>
              <a:t>temporal </a:t>
            </a:r>
            <a:r>
              <a:rPr lang="en-US" sz="4000" dirty="0" smtClean="0"/>
              <a:t>variation</a:t>
            </a:r>
            <a:r>
              <a:rPr lang="en-US" sz="4000" dirty="0"/>
              <a:t> </a:t>
            </a:r>
            <a:r>
              <a:rPr lang="en-US" sz="4000" dirty="0" smtClean="0"/>
              <a:t>and </a:t>
            </a:r>
            <a:r>
              <a:rPr lang="en-US" sz="4000" dirty="0"/>
              <a:t>be correlated with an environmental time </a:t>
            </a:r>
            <a:r>
              <a:rPr lang="en-US" sz="4000" dirty="0" smtClean="0"/>
              <a:t>series.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052362"/>
              </p:ext>
            </p:extLst>
          </p:nvPr>
        </p:nvGraphicFramePr>
        <p:xfrm>
          <a:off x="2779939" y="1795816"/>
          <a:ext cx="3509586" cy="102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4" name="Equation" r:id="rId3" imgW="1651000" imgH="482600" progId="Equation.3">
                  <p:embed/>
                </p:oleObj>
              </mc:Choice>
              <mc:Fallback>
                <p:oleObj name="Equation" r:id="rId3" imgW="1651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9939" y="1795816"/>
                        <a:ext cx="3509586" cy="102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73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approaches </a:t>
            </a:r>
            <a:r>
              <a:rPr lang="en-US" dirty="0"/>
              <a:t>(</a:t>
            </a:r>
            <a:r>
              <a:rPr lang="en-US" dirty="0" smtClean="0"/>
              <a:t>1.)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Modify assessment model parameters as a function of environmental variables</a:t>
            </a:r>
            <a:r>
              <a:rPr lang="en-US" sz="4000" dirty="0" smtClean="0"/>
              <a:t> (Maunder &amp; Watters 2003).</a:t>
            </a:r>
          </a:p>
          <a:p>
            <a:endParaRPr lang="en-US" sz="4000" dirty="0" smtClean="0"/>
          </a:p>
          <a:p>
            <a:endParaRPr lang="en-US" sz="4000" i="1" dirty="0" smtClean="0"/>
          </a:p>
          <a:p>
            <a:endParaRPr lang="en-US" sz="4000" i="1" dirty="0" smtClean="0"/>
          </a:p>
          <a:p>
            <a:r>
              <a:rPr lang="en-US" sz="4000" i="1" dirty="0" err="1" smtClean="0"/>
              <a:t>I</a:t>
            </a:r>
            <a:r>
              <a:rPr lang="en-US" sz="4000" i="1" baseline="-25000" dirty="0" err="1" smtClean="0"/>
              <a:t>i,</a:t>
            </a:r>
            <a:r>
              <a:rPr lang="en-US" sz="4000" baseline="-25000" dirty="0" err="1" smtClean="0"/>
              <a:t>t</a:t>
            </a:r>
            <a:r>
              <a:rPr lang="en-US" sz="4000" dirty="0" smtClean="0"/>
              <a:t> are the environmental variables influencing parameter </a:t>
            </a:r>
            <a:r>
              <a:rPr lang="en-US" sz="4000" dirty="0" err="1" smtClean="0"/>
              <a:t>θ</a:t>
            </a:r>
            <a:r>
              <a:rPr lang="en-US" sz="4000" dirty="0" smtClean="0"/>
              <a:t>,</a:t>
            </a:r>
          </a:p>
          <a:p>
            <a:r>
              <a:rPr lang="en-US" sz="4000" dirty="0" smtClean="0"/>
              <a:t> β is coefficient that relates the environmental variable to the assessment parameter, 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ε</a:t>
            </a:r>
            <a:r>
              <a:rPr lang="en-US" sz="4000" dirty="0" smtClean="0"/>
              <a:t> is a process error.</a:t>
            </a:r>
          </a:p>
          <a:p>
            <a:r>
              <a:rPr lang="en-US" sz="4000" dirty="0" smtClean="0"/>
              <a:t> β’s &amp; </a:t>
            </a:r>
            <a:r>
              <a:rPr lang="en-US" sz="4000" dirty="0" err="1" smtClean="0"/>
              <a:t>ε’s</a:t>
            </a:r>
            <a:r>
              <a:rPr lang="en-US" sz="4000" dirty="0" smtClean="0"/>
              <a:t> would be estimated within the stock assessment.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Note that setting β to 0 and estimating the </a:t>
            </a:r>
            <a:r>
              <a:rPr lang="en-US" sz="4000" dirty="0" err="1" smtClean="0"/>
              <a:t>ε’s</a:t>
            </a:r>
            <a:r>
              <a:rPr lang="en-US" sz="4000" dirty="0" smtClean="0"/>
              <a:t> assumes purely stochastic variation in </a:t>
            </a:r>
            <a:r>
              <a:rPr lang="en-US" sz="4000" dirty="0" err="1" smtClean="0"/>
              <a:t>θ</a:t>
            </a:r>
            <a:r>
              <a:rPr lang="en-US" sz="4000" dirty="0" smtClean="0"/>
              <a:t>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19759"/>
              </p:ext>
            </p:extLst>
          </p:nvPr>
        </p:nvGraphicFramePr>
        <p:xfrm>
          <a:off x="2779939" y="1795816"/>
          <a:ext cx="3509586" cy="102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4" name="Equation" r:id="rId3" imgW="1651000" imgH="482600" progId="Equation.3">
                  <p:embed/>
                </p:oleObj>
              </mc:Choice>
              <mc:Fallback>
                <p:oleObj name="Equation" r:id="rId3" imgW="1651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9939" y="1795816"/>
                        <a:ext cx="3509586" cy="102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6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e.g. Recruitment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Ricker stock-recruit relationship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Recruitment is the most common process for which environmental correlation has been modeled.</a:t>
            </a:r>
          </a:p>
          <a:p>
            <a:r>
              <a:rPr lang="en-US" dirty="0" smtClean="0"/>
              <a:t>The identification of correlations between environmental variables and recruitment and subsequent assessment modeling is often revisited </a:t>
            </a:r>
            <a:r>
              <a:rPr lang="en-US" dirty="0" smtClean="0"/>
              <a:t>frequently (e.g. Pacific sardine).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55" y="1578101"/>
            <a:ext cx="6772261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approaches </a:t>
            </a:r>
            <a:r>
              <a:rPr lang="en-US" dirty="0"/>
              <a:t>(</a:t>
            </a:r>
            <a:r>
              <a:rPr lang="en-US" dirty="0" smtClean="0"/>
              <a:t>2.)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“Environment as data”</a:t>
            </a:r>
            <a:endParaRPr lang="en-US" sz="2800" dirty="0" smtClean="0"/>
          </a:p>
          <a:p>
            <a:r>
              <a:rPr lang="en-US" sz="2800" dirty="0" smtClean="0"/>
              <a:t>Assume that the environmental variable is an observation ‘index’ of the state variable, treated as a survey and included in the likelihood function. (Brandon </a:t>
            </a:r>
            <a:r>
              <a:rPr lang="en-US" sz="2800" dirty="0" smtClean="0"/>
              <a:t>2007)</a:t>
            </a: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The index is fitted to along with the rest of the assessment data - does not assume that environmental variable is measured without error.</a:t>
            </a:r>
          </a:p>
          <a:p>
            <a:r>
              <a:rPr lang="en-US" sz="2800" dirty="0" smtClean="0"/>
              <a:t>Typically has been done with recruitment (environment treated the same as an age-0 survey). In principle could apply to any state variable. 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351772"/>
              </p:ext>
            </p:extLst>
          </p:nvPr>
        </p:nvGraphicFramePr>
        <p:xfrm>
          <a:off x="3551238" y="3245753"/>
          <a:ext cx="19669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7" name="Equation" r:id="rId3" imgW="736600" imgH="241300" progId="Equation.3">
                  <p:embed/>
                </p:oleObj>
              </mc:Choice>
              <mc:Fallback>
                <p:oleObj name="Equation" r:id="rId3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1238" y="3245753"/>
                        <a:ext cx="1966912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77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approaches </a:t>
            </a:r>
            <a:r>
              <a:rPr lang="en-US" dirty="0"/>
              <a:t>(</a:t>
            </a:r>
            <a:r>
              <a:rPr lang="en-US" dirty="0" smtClean="0"/>
              <a:t>3.)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“Predation as a fishery”</a:t>
            </a:r>
            <a:endParaRPr lang="en-US" sz="2800" dirty="0" smtClean="0"/>
          </a:p>
          <a:p>
            <a:r>
              <a:rPr lang="en-US" sz="2800" dirty="0" smtClean="0"/>
              <a:t>Partition mortality to include mortality from predators.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a,t</a:t>
            </a:r>
            <a:r>
              <a:rPr lang="en-US" sz="2800" dirty="0" smtClean="0"/>
              <a:t> is total mortality,</a:t>
            </a:r>
          </a:p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j,t</a:t>
            </a:r>
            <a:r>
              <a:rPr lang="en-US" sz="2800" dirty="0" smtClean="0"/>
              <a:t> is the mortality from predator j,</a:t>
            </a:r>
          </a:p>
          <a:p>
            <a:r>
              <a:rPr lang="en-US" sz="2800" i="1" dirty="0" err="1" smtClean="0"/>
              <a:t>s</a:t>
            </a:r>
            <a:r>
              <a:rPr lang="en-US" sz="2800" i="1" baseline="-25000" dirty="0" err="1" smtClean="0"/>
              <a:t>j,a</a:t>
            </a:r>
            <a:r>
              <a:rPr lang="en-US" sz="2800" dirty="0" smtClean="0"/>
              <a:t> is the relative mortality from predator </a:t>
            </a:r>
            <a:r>
              <a:rPr lang="en-US" sz="2800" i="1" dirty="0" smtClean="0"/>
              <a:t>j </a:t>
            </a:r>
            <a:r>
              <a:rPr lang="en-US" sz="2800" dirty="0" smtClean="0"/>
              <a:t>on age </a:t>
            </a:r>
            <a:r>
              <a:rPr lang="en-US" sz="2800" i="1" dirty="0" smtClean="0"/>
              <a:t>a.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Requires an estimate of ‘removals’ by the predators.</a:t>
            </a:r>
          </a:p>
          <a:p>
            <a:r>
              <a:rPr lang="en-US" sz="2800" dirty="0" smtClean="0"/>
              <a:t>Consumption can </a:t>
            </a:r>
            <a:r>
              <a:rPr lang="en-US" sz="2800" dirty="0" smtClean="0"/>
              <a:t>be estimated </a:t>
            </a:r>
            <a:r>
              <a:rPr lang="en-US" sz="2800" dirty="0" smtClean="0"/>
              <a:t>numerous ways.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284660"/>
              </p:ext>
            </p:extLst>
          </p:nvPr>
        </p:nvGraphicFramePr>
        <p:xfrm>
          <a:off x="2550054" y="2406959"/>
          <a:ext cx="3403494" cy="147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8" name="Equation" r:id="rId3" imgW="1739900" imgH="723900" progId="Equation.3">
                  <p:embed/>
                </p:oleObj>
              </mc:Choice>
              <mc:Fallback>
                <p:oleObj name="Equation" r:id="rId3" imgW="17399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0054" y="2406959"/>
                        <a:ext cx="3403494" cy="147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87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AU" sz="3200" b="1">
                <a:latin typeface="Arial" charset="0"/>
              </a:rPr>
              <a:t>Adding Predation</a:t>
            </a:r>
            <a:r>
              <a:rPr lang="en-AU" sz="3200">
                <a:latin typeface="Arial" charset="0"/>
              </a:rPr>
              <a:t/>
            </a:r>
            <a:br>
              <a:rPr lang="en-AU" sz="3200">
                <a:latin typeface="Arial" charset="0"/>
              </a:rPr>
            </a:br>
            <a:r>
              <a:rPr lang="en-AU" sz="3200">
                <a:latin typeface="Arial" charset="0"/>
              </a:rPr>
              <a:t>Longspine thornyhead, U.S. West Coast</a:t>
            </a:r>
            <a:r>
              <a:rPr lang="en-AU" sz="2400">
                <a:latin typeface="Arial" charset="0"/>
              </a:rPr>
              <a:t/>
            </a:r>
            <a:br>
              <a:rPr lang="en-AU" sz="2400">
                <a:latin typeface="Arial" charset="0"/>
              </a:rPr>
            </a:br>
            <a:endParaRPr lang="en-AU" sz="1800">
              <a:latin typeface="Arial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AU" sz="1800" dirty="0">
                <a:latin typeface="Arial" charset="0"/>
              </a:rPr>
              <a:t>Survey biomass estimates for </a:t>
            </a:r>
            <a:r>
              <a:rPr lang="en-AU" sz="1800" dirty="0" err="1">
                <a:latin typeface="Arial" charset="0"/>
              </a:rPr>
              <a:t>longspine</a:t>
            </a:r>
            <a:r>
              <a:rPr lang="en-AU" sz="1800" dirty="0">
                <a:latin typeface="Arial" charset="0"/>
              </a:rPr>
              <a:t> </a:t>
            </a:r>
            <a:r>
              <a:rPr lang="en-AU" sz="1800" dirty="0" smtClean="0">
                <a:latin typeface="Arial" charset="0"/>
              </a:rPr>
              <a:t>showed </a:t>
            </a:r>
            <a:r>
              <a:rPr lang="en-AU" sz="1800" dirty="0">
                <a:latin typeface="Arial" charset="0"/>
              </a:rPr>
              <a:t>increasing trend</a:t>
            </a:r>
          </a:p>
          <a:p>
            <a:r>
              <a:rPr lang="en-AU" sz="1800" dirty="0">
                <a:latin typeface="Arial" charset="0"/>
              </a:rPr>
              <a:t>Assessment model with fixed </a:t>
            </a:r>
            <a:r>
              <a:rPr lang="en-AU" sz="1800" i="1" dirty="0">
                <a:latin typeface="Arial" charset="0"/>
              </a:rPr>
              <a:t>M</a:t>
            </a:r>
            <a:r>
              <a:rPr lang="en-AU" sz="1800" dirty="0">
                <a:latin typeface="Arial" charset="0"/>
              </a:rPr>
              <a:t> unable to capture increasing trend.</a:t>
            </a:r>
          </a:p>
          <a:p>
            <a:r>
              <a:rPr lang="en-AU" sz="1800" dirty="0">
                <a:latin typeface="Arial" charset="0"/>
              </a:rPr>
              <a:t>Sablefish and </a:t>
            </a:r>
            <a:r>
              <a:rPr lang="en-AU" sz="1800" dirty="0" err="1">
                <a:latin typeface="Arial" charset="0"/>
              </a:rPr>
              <a:t>Shortspine</a:t>
            </a:r>
            <a:r>
              <a:rPr lang="en-AU" sz="1800" dirty="0">
                <a:latin typeface="Arial" charset="0"/>
              </a:rPr>
              <a:t> prey heavily on </a:t>
            </a:r>
            <a:r>
              <a:rPr lang="en-AU" sz="1800" dirty="0" err="1">
                <a:latin typeface="Arial" charset="0"/>
              </a:rPr>
              <a:t>Longspine</a:t>
            </a:r>
            <a:endParaRPr lang="en-AU" sz="1800" dirty="0">
              <a:latin typeface="Arial" charset="0"/>
            </a:endParaRPr>
          </a:p>
          <a:p>
            <a:r>
              <a:rPr lang="en-AU" sz="1800" dirty="0">
                <a:latin typeface="Arial" charset="0"/>
              </a:rPr>
              <a:t>Biomass of both predators </a:t>
            </a:r>
            <a:r>
              <a:rPr lang="en-AU" sz="1800" dirty="0" smtClean="0">
                <a:latin typeface="Arial" charset="0"/>
              </a:rPr>
              <a:t>had </a:t>
            </a:r>
            <a:r>
              <a:rPr lang="en-AU" sz="1800" dirty="0">
                <a:latin typeface="Arial" charset="0"/>
              </a:rPr>
              <a:t>declined substantially.</a:t>
            </a:r>
          </a:p>
          <a:p>
            <a:r>
              <a:rPr lang="en-AU" sz="1800" dirty="0">
                <a:latin typeface="Arial" charset="0"/>
              </a:rPr>
              <a:t>Including biomass of sablefish as a factor controlling the value of </a:t>
            </a:r>
            <a:r>
              <a:rPr lang="en-AU" sz="1800" i="1" dirty="0">
                <a:latin typeface="Arial" charset="0"/>
              </a:rPr>
              <a:t>M</a:t>
            </a:r>
            <a:r>
              <a:rPr lang="en-AU" sz="1800" dirty="0">
                <a:latin typeface="Arial" charset="0"/>
              </a:rPr>
              <a:t> improved model fit.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00400"/>
            <a:ext cx="5829300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3657600"/>
            <a:ext cx="2951162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12"/>
          <p:cNvSpPr>
            <a:spLocks noChangeArrowheads="1"/>
          </p:cNvSpPr>
          <p:nvPr/>
        </p:nvSpPr>
        <p:spPr bwMode="auto">
          <a:xfrm>
            <a:off x="0" y="65817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1200" dirty="0"/>
              <a:t>Fay &amp; Field (2006) Pacific Fishery Management </a:t>
            </a:r>
            <a:r>
              <a:rPr lang="en-AU" sz="1200" dirty="0" smtClean="0"/>
              <a:t>Council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55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herring consumption by seals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111"/>
            <a:ext cx="7252291" cy="1888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5" y="1022973"/>
            <a:ext cx="4259582" cy="3628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77" y="1386668"/>
            <a:ext cx="4627623" cy="30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already have this covered?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Stock assessment models implicitly include the </a:t>
            </a:r>
            <a:r>
              <a:rPr lang="en-US" sz="3400" dirty="0" smtClean="0"/>
              <a:t>environment, </a:t>
            </a:r>
            <a:br>
              <a:rPr lang="en-US" sz="3400" dirty="0" smtClean="0"/>
            </a:br>
            <a:r>
              <a:rPr lang="en-US" sz="3400" dirty="0" smtClean="0"/>
              <a:t>often </a:t>
            </a:r>
            <a:r>
              <a:rPr lang="en-US" sz="3400" dirty="0" smtClean="0"/>
              <a:t>it is ‘averaged’ out by assuming stationary processes.</a:t>
            </a:r>
          </a:p>
          <a:p>
            <a:pPr lvl="1"/>
            <a:r>
              <a:rPr lang="en-US" dirty="0" smtClean="0"/>
              <a:t>This might be OK </a:t>
            </a:r>
            <a:r>
              <a:rPr lang="en-US" dirty="0" smtClean="0"/>
              <a:t>if </a:t>
            </a:r>
            <a:r>
              <a:rPr lang="en-US" dirty="0" smtClean="0"/>
              <a:t>relative importance is low and/or there is no long-term change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Uncertainty in magnitude and functional form of effects can mean simple approaches perform as well or better (e.g. </a:t>
            </a:r>
            <a:r>
              <a:rPr lang="en-US" dirty="0" err="1" smtClean="0"/>
              <a:t>Basson</a:t>
            </a:r>
            <a:r>
              <a:rPr lang="en-US" dirty="0" smtClean="0"/>
              <a:t> 1999).</a:t>
            </a:r>
            <a:endParaRPr lang="en-US" dirty="0" smtClean="0"/>
          </a:p>
          <a:p>
            <a:r>
              <a:rPr lang="en-US" sz="3400" dirty="0" smtClean="0"/>
              <a:t>Habitat related environmental variables often included in index standardization methods</a:t>
            </a:r>
            <a:r>
              <a:rPr lang="en-US" sz="3400" dirty="0" smtClean="0"/>
              <a:t>.</a:t>
            </a:r>
          </a:p>
          <a:p>
            <a:r>
              <a:rPr lang="en-US" sz="3400" dirty="0" smtClean="0"/>
              <a:t>Annual </a:t>
            </a:r>
            <a:r>
              <a:rPr lang="en-US" sz="3400" dirty="0" smtClean="0"/>
              <a:t>recruitments are typically estimated as model </a:t>
            </a:r>
            <a:r>
              <a:rPr lang="en-US" sz="3400" dirty="0" smtClean="0"/>
              <a:t>parameters.</a:t>
            </a:r>
          </a:p>
          <a:p>
            <a:pPr lvl="1"/>
            <a:r>
              <a:rPr lang="en-US" dirty="0" smtClean="0"/>
              <a:t>Y</a:t>
            </a:r>
            <a:r>
              <a:rPr lang="en-US" dirty="0" smtClean="0"/>
              <a:t>ounger </a:t>
            </a:r>
            <a:r>
              <a:rPr lang="en-US" dirty="0" smtClean="0"/>
              <a:t>year classes </a:t>
            </a:r>
            <a:r>
              <a:rPr lang="en-US" dirty="0" smtClean="0"/>
              <a:t>are (often) the </a:t>
            </a:r>
            <a:r>
              <a:rPr lang="en-US" dirty="0" smtClean="0"/>
              <a:t>most vulnerable to predation, environmental </a:t>
            </a:r>
            <a:r>
              <a:rPr lang="en-US" dirty="0" smtClean="0"/>
              <a:t>variability.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/>
              <a:t>these </a:t>
            </a:r>
            <a:r>
              <a:rPr lang="en-US" dirty="0" smtClean="0"/>
              <a:t>processes occur </a:t>
            </a:r>
            <a:r>
              <a:rPr lang="en-US" dirty="0" smtClean="0"/>
              <a:t>pre</a:t>
            </a:r>
            <a:r>
              <a:rPr lang="en-US" dirty="0" smtClean="0"/>
              <a:t>-recruitment to the fishery </a:t>
            </a:r>
            <a:r>
              <a:rPr lang="en-US" dirty="0" smtClean="0"/>
              <a:t>we </a:t>
            </a:r>
            <a:r>
              <a:rPr lang="en-US" dirty="0" smtClean="0"/>
              <a:t>will likely not have data and assessments can ‘soak up’ this variability in recruitment </a:t>
            </a:r>
            <a:r>
              <a:rPr lang="en-US" dirty="0" smtClean="0"/>
              <a:t>estimates / process error.</a:t>
            </a:r>
            <a:endParaRPr lang="en-US" dirty="0" smtClean="0"/>
          </a:p>
          <a:p>
            <a:r>
              <a:rPr lang="en-US" sz="3400" dirty="0" smtClean="0"/>
              <a:t>Environmental correlations have often been known to ‘break down’ after more data are </a:t>
            </a:r>
            <a:r>
              <a:rPr lang="en-US" sz="3400" dirty="0" smtClean="0"/>
              <a:t>collected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Dangers of spurious relationships (</a:t>
            </a:r>
            <a:r>
              <a:rPr lang="en-US" dirty="0" err="1" smtClean="0"/>
              <a:t>Haltuch</a:t>
            </a:r>
            <a:r>
              <a:rPr lang="en-US" dirty="0" smtClean="0"/>
              <a:t> &amp; Punt 2011)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880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Including ecosystem </a:t>
            </a:r>
            <a:r>
              <a:rPr lang="en-US" dirty="0" smtClean="0"/>
              <a:t>processes in stock assessment models</a:t>
            </a:r>
          </a:p>
          <a:p>
            <a:pPr lvl="1"/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Processes of interest:</a:t>
            </a:r>
            <a:br>
              <a:rPr lang="en-US" dirty="0" smtClean="0"/>
            </a:br>
            <a:r>
              <a:rPr lang="en-US" dirty="0" smtClean="0"/>
              <a:t>	Recruitment, Mortality, Growth, </a:t>
            </a:r>
            <a:r>
              <a:rPr lang="en-US" dirty="0" err="1" smtClean="0"/>
              <a:t>Catchability</a:t>
            </a:r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 smtClean="0"/>
              <a:t>we already have this covered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Time-varying parameters in stock assessments</a:t>
            </a:r>
            <a:endParaRPr lang="en-US" dirty="0"/>
          </a:p>
          <a:p>
            <a:r>
              <a:rPr lang="en-US" dirty="0" smtClean="0"/>
              <a:t>Challenges with reference points</a:t>
            </a:r>
            <a:endParaRPr lang="en-US" dirty="0" smtClean="0"/>
          </a:p>
          <a:p>
            <a:r>
              <a:rPr lang="en-US" dirty="0" smtClean="0"/>
              <a:t>Lab</a:t>
            </a:r>
            <a:endParaRPr lang="en-US" dirty="0"/>
          </a:p>
          <a:p>
            <a:pPr lvl="1"/>
            <a:r>
              <a:rPr lang="en-US" dirty="0" smtClean="0"/>
              <a:t>Effect of environmental </a:t>
            </a:r>
            <a:r>
              <a:rPr lang="en-US" dirty="0" smtClean="0"/>
              <a:t>covariates </a:t>
            </a:r>
            <a:r>
              <a:rPr lang="en-US" dirty="0" smtClean="0"/>
              <a:t>on recruitment in </a:t>
            </a:r>
            <a:r>
              <a:rPr lang="en-US" dirty="0" smtClean="0"/>
              <a:t>stock assessment for </a:t>
            </a:r>
            <a:r>
              <a:rPr lang="en-US" dirty="0" smtClean="0"/>
              <a:t>US west </a:t>
            </a:r>
            <a:r>
              <a:rPr lang="en-US" dirty="0" smtClean="0"/>
              <a:t>coast sablefish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6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already have this covered?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Often modeling time-varying or age-varying parameters can do as well at estimating abundance and stock status as models that explicitly include/relate these changes to the environment or predators.</a:t>
            </a:r>
          </a:p>
          <a:p>
            <a:r>
              <a:rPr lang="en-US" dirty="0" smtClean="0"/>
              <a:t>This is because our assessment data is (possibly) informative about the effects of these processes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Year class strength &amp; mortality reflected in age structure.</a:t>
            </a:r>
            <a:endParaRPr lang="en-US" dirty="0" smtClean="0"/>
          </a:p>
          <a:p>
            <a:pPr lvl="1"/>
            <a:r>
              <a:rPr lang="en-US" dirty="0" smtClean="0"/>
              <a:t>Growth changes affect size at age data.</a:t>
            </a:r>
          </a:p>
          <a:p>
            <a:pPr lvl="1"/>
            <a:r>
              <a:rPr lang="en-US" dirty="0" smtClean="0"/>
              <a:t>Direct estimates of mortality (e.g. from tagging) may assist but intensive collection of these are less common.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098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Time-varying parameters in assessment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2520"/>
            <a:ext cx="8229600" cy="5588417"/>
          </a:xfrm>
        </p:spPr>
        <p:txBody>
          <a:bodyPr/>
          <a:lstStyle/>
          <a:p>
            <a:r>
              <a:rPr lang="en-US" sz="2400" dirty="0" smtClean="0"/>
              <a:t>Many modern stock assessment software have multiple options for modeling time-varying parameters. Not all </a:t>
            </a:r>
            <a:r>
              <a:rPr lang="en-US" sz="2400" dirty="0" smtClean="0"/>
              <a:t>options require </a:t>
            </a:r>
            <a:r>
              <a:rPr lang="en-US" sz="2400" dirty="0" smtClean="0"/>
              <a:t>correlations with environmental variables.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78" y="2239163"/>
            <a:ext cx="6599467" cy="46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2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96341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Growth</a:t>
            </a:r>
          </a:p>
          <a:p>
            <a:pPr lvl="1"/>
            <a:r>
              <a:rPr lang="en-US" dirty="0" smtClean="0"/>
              <a:t>Use empirical weight at age to force accounting of changes (e.g. US/Canada Pacific hake assessment)</a:t>
            </a:r>
            <a:br>
              <a:rPr lang="en-US" dirty="0" smtClean="0"/>
            </a:br>
            <a:r>
              <a:rPr lang="en-US" dirty="0" smtClean="0"/>
              <a:t>This requires lots of data.</a:t>
            </a:r>
          </a:p>
          <a:p>
            <a:pPr lvl="1"/>
            <a:r>
              <a:rPr lang="en-US" dirty="0" smtClean="0"/>
              <a:t>Model process error in growth curve parameters (e.g. adding a cohort effect on Von </a:t>
            </a:r>
            <a:r>
              <a:rPr lang="en-US" dirty="0" err="1" smtClean="0"/>
              <a:t>Bertalanffy</a:t>
            </a:r>
            <a:r>
              <a:rPr lang="en-US" dirty="0" smtClean="0"/>
              <a:t>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Natural Mortality</a:t>
            </a:r>
          </a:p>
          <a:p>
            <a:pPr lvl="1"/>
            <a:r>
              <a:rPr lang="en-US" dirty="0" smtClean="0"/>
              <a:t>A multitude of estimators for relating </a:t>
            </a:r>
            <a:r>
              <a:rPr lang="en-US" i="1" dirty="0" smtClean="0"/>
              <a:t>M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/>
              <a:t>body size, temperature, etc.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Pauly</a:t>
            </a:r>
            <a:r>
              <a:rPr lang="en-US" dirty="0"/>
              <a:t>, </a:t>
            </a:r>
            <a:r>
              <a:rPr lang="en-US" dirty="0" err="1"/>
              <a:t>Hoenig</a:t>
            </a:r>
            <a:r>
              <a:rPr lang="en-US" dirty="0"/>
              <a:t>, </a:t>
            </a:r>
            <a:r>
              <a:rPr lang="en-US" dirty="0" err="1"/>
              <a:t>Lorenzen</a:t>
            </a:r>
            <a:r>
              <a:rPr lang="en-US" dirty="0"/>
              <a:t>, ….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Coupling these approaches with expected changes in predation pressure can approximate mortality from more complex consumption estimators.</a:t>
            </a:r>
            <a:br>
              <a:rPr lang="en-US" dirty="0" smtClean="0"/>
            </a:br>
            <a:r>
              <a:rPr lang="en-US" dirty="0" smtClean="0"/>
              <a:t>(e.g. Atlantic Menhaden, Atlantic herring)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2" y="0"/>
            <a:ext cx="7697894" cy="3806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6" y="2838207"/>
            <a:ext cx="4066716" cy="4019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949" y="4273848"/>
            <a:ext cx="3590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Southeast Australian blue grenadier assessment: stock status sensitive to inclusion of time varying growth.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16" y="5651082"/>
            <a:ext cx="3983984" cy="10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9634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Use empirical weight at age to force accounting of changes (e.g. US/Canada Pacific hake assessment)</a:t>
            </a:r>
            <a:br>
              <a:rPr lang="en-US" dirty="0" smtClean="0"/>
            </a:br>
            <a:r>
              <a:rPr lang="en-US" dirty="0" smtClean="0"/>
              <a:t>This requires lots of data.</a:t>
            </a:r>
          </a:p>
          <a:p>
            <a:pPr lvl="1"/>
            <a:r>
              <a:rPr lang="en-US" dirty="0" smtClean="0"/>
              <a:t>Model process error in growth curve parameters (e.g. adding a cohort effect on von </a:t>
            </a:r>
            <a:r>
              <a:rPr lang="en-US" dirty="0" err="1" smtClean="0"/>
              <a:t>Bertalanffy</a:t>
            </a:r>
            <a:r>
              <a:rPr lang="en-US" dirty="0" smtClean="0"/>
              <a:t>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Natural Mortality</a:t>
            </a:r>
          </a:p>
          <a:p>
            <a:pPr lvl="1"/>
            <a:r>
              <a:rPr lang="en-US" dirty="0" smtClean="0"/>
              <a:t>A multitude of estimators for relating </a:t>
            </a:r>
            <a:r>
              <a:rPr lang="en-US" i="1" dirty="0" smtClean="0"/>
              <a:t>M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/>
              <a:t>body size, temperature, etc.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Pauly</a:t>
            </a:r>
            <a:r>
              <a:rPr lang="en-US" dirty="0"/>
              <a:t>, </a:t>
            </a:r>
            <a:r>
              <a:rPr lang="en-US" dirty="0" err="1"/>
              <a:t>Hoenig</a:t>
            </a:r>
            <a:r>
              <a:rPr lang="en-US" dirty="0"/>
              <a:t>, </a:t>
            </a:r>
            <a:r>
              <a:rPr lang="en-US" dirty="0" err="1"/>
              <a:t>Lorenzen</a:t>
            </a:r>
            <a:r>
              <a:rPr lang="en-US" dirty="0"/>
              <a:t>, ….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Coupling these approaches with expected changes in predation pressure can approximate mortality from more complex consumption estimators.</a:t>
            </a:r>
            <a:br>
              <a:rPr lang="en-US" dirty="0" smtClean="0"/>
            </a:br>
            <a:r>
              <a:rPr lang="en-US" dirty="0" smtClean="0"/>
              <a:t>(e.g. Atlantic Menhaden, Atlantic herring)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6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3" y="1216195"/>
            <a:ext cx="7774552" cy="470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29" y="5765358"/>
            <a:ext cx="4624671" cy="109264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4969" y="112703"/>
            <a:ext cx="9495635" cy="1032272"/>
          </a:xfrm>
        </p:spPr>
        <p:txBody>
          <a:bodyPr>
            <a:noAutofit/>
          </a:bodyPr>
          <a:lstStyle/>
          <a:p>
            <a:r>
              <a:rPr lang="en-US" sz="2400" dirty="0" smtClean="0"/>
              <a:t>Sources of mortality likely to change throughout lifetime</a:t>
            </a:r>
            <a:br>
              <a:rPr lang="en-US" sz="2400" dirty="0" smtClean="0"/>
            </a:br>
            <a:r>
              <a:rPr lang="en-US" sz="2400" dirty="0" smtClean="0"/>
              <a:t>Relative influences may determine adequacy of ‘conventional’ approach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98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000"/>
            <a:ext cx="9144000" cy="5342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29" y="5860318"/>
            <a:ext cx="4624671" cy="10926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Age-varying </a:t>
            </a:r>
            <a:r>
              <a:rPr lang="en-US" i="1" dirty="0" smtClean="0"/>
              <a:t>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2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219200" y="6396038"/>
            <a:ext cx="792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/>
              <a:t>Overholtz &amp; Link (2007) Consumption impacts by marine mammals, fish, and seabirds on the Gulf of Maine–Georges Bank Atlantic herring (</a:t>
            </a:r>
            <a:r>
              <a:rPr lang="en-US" sz="1200" i="1"/>
              <a:t>Clupea harengus</a:t>
            </a:r>
            <a:r>
              <a:rPr lang="en-US" sz="1200"/>
              <a:t>) complex during the years 1977–2002. </a:t>
            </a:r>
            <a:r>
              <a:rPr lang="en-US" sz="1200" i="1"/>
              <a:t>ICES Journal of Marine Science, 64: 83–96.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47825"/>
            <a:ext cx="88487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533400" y="5867400"/>
            <a:ext cx="861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/>
              <a:t>W. J. Overholtz , L. D. Jacobson &amp; J. S. Link (2008): An Ecosystem Approach for Assessment Advice and Biological Reference Points for the Gulf of Maine–Georges Bank Atlantic Herring Complex, North American Journal of Fisheries Management, 28:1, 247-257</a:t>
            </a:r>
          </a:p>
        </p:txBody>
      </p:sp>
      <p:sp>
        <p:nvSpPr>
          <p:cNvPr id="43013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</a:rPr>
              <a:t>Gulf </a:t>
            </a:r>
            <a:r>
              <a:rPr lang="en-US" dirty="0">
                <a:latin typeface="Arial" charset="0"/>
              </a:rPr>
              <a:t>of Maine-Georges Bank Atlantic </a:t>
            </a:r>
            <a:r>
              <a:rPr lang="en-US" dirty="0" smtClean="0">
                <a:latin typeface="Arial" charset="0"/>
              </a:rPr>
              <a:t>herring</a:t>
            </a:r>
            <a:br>
              <a:rPr lang="en-US" dirty="0" smtClean="0">
                <a:latin typeface="Arial" charset="0"/>
              </a:rPr>
            </a:br>
            <a:r>
              <a:rPr lang="en-US" sz="2700" dirty="0" smtClean="0">
                <a:latin typeface="Arial" charset="0"/>
              </a:rPr>
              <a:t>Estimates of mortality by explicit modeling of consumption</a:t>
            </a:r>
            <a:endParaRPr lang="en-US" sz="27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03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234375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GoM</a:t>
            </a:r>
            <a:r>
              <a:rPr lang="en-US" dirty="0" smtClean="0"/>
              <a:t>-GB Atlantic h</a:t>
            </a:r>
            <a:r>
              <a:rPr lang="en-US" dirty="0" smtClean="0"/>
              <a:t>erring assessment</a:t>
            </a:r>
            <a:br>
              <a:rPr lang="en-US" dirty="0" smtClean="0"/>
            </a:br>
            <a:r>
              <a:rPr lang="en-US" sz="3100" dirty="0" smtClean="0"/>
              <a:t>2012 assessment changed to scaled </a:t>
            </a:r>
            <a:r>
              <a:rPr lang="en-US" sz="3100" dirty="0" err="1" smtClean="0"/>
              <a:t>Lorenzen</a:t>
            </a:r>
            <a:r>
              <a:rPr lang="en-US" sz="3100" dirty="0" smtClean="0"/>
              <a:t> approach</a:t>
            </a:r>
            <a:br>
              <a:rPr lang="en-US" sz="3100" dirty="0" smtClean="0"/>
            </a:br>
            <a:r>
              <a:rPr lang="en-US" sz="3100" dirty="0" smtClean="0"/>
              <a:t>2015 operational update: alternative suggested </a:t>
            </a:r>
            <a:r>
              <a:rPr lang="en-US" sz="3100" dirty="0" err="1" smtClean="0"/>
              <a:t>Lorenzen</a:t>
            </a:r>
            <a:r>
              <a:rPr lang="en-US" sz="3100" dirty="0" smtClean="0"/>
              <a:t> mortality too high for consumption estimates.</a:t>
            </a:r>
            <a:endParaRPr lang="en-US" sz="3100" dirty="0"/>
          </a:p>
        </p:txBody>
      </p:sp>
      <p:pic>
        <p:nvPicPr>
          <p:cNvPr id="4" name="Picture 3" descr="Screen Shot 2016-02-11 at 10.2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32" y="2780417"/>
            <a:ext cx="4689246" cy="3385794"/>
          </a:xfrm>
          <a:prstGeom prst="rect">
            <a:avLst/>
          </a:prstGeom>
        </p:spPr>
      </p:pic>
      <p:pic>
        <p:nvPicPr>
          <p:cNvPr id="6" name="Picture 5" descr="Screen Shot 2016-02-11 at 10.26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24" y="2913544"/>
            <a:ext cx="4611477" cy="32407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6266" y="6410772"/>
            <a:ext cx="279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Deroba</a:t>
            </a:r>
            <a:r>
              <a:rPr lang="en-US" dirty="0" smtClean="0"/>
              <a:t>, NEFSC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2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6" y="5878286"/>
            <a:ext cx="52959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3422"/>
            <a:ext cx="9144000" cy="198732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Atlantic Menhaden </a:t>
            </a:r>
            <a:r>
              <a:rPr lang="en-US" dirty="0" smtClean="0"/>
              <a:t>assessment (SEDAR 2014)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21" y="953528"/>
            <a:ext cx="6300287" cy="40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recent simulation studies on </a:t>
            </a:r>
            <a:r>
              <a:rPr lang="en-US" i="1" dirty="0" smtClean="0"/>
              <a:t>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Biases </a:t>
            </a:r>
            <a:r>
              <a:rPr lang="en-US" dirty="0"/>
              <a:t>induced by not accounting for age-variation in </a:t>
            </a:r>
            <a:r>
              <a:rPr lang="en-US" i="1" dirty="0"/>
              <a:t>M</a:t>
            </a:r>
            <a:r>
              <a:rPr lang="en-US" dirty="0"/>
              <a:t> are likely </a:t>
            </a:r>
            <a:r>
              <a:rPr lang="en-US" dirty="0" smtClean="0"/>
              <a:t>secondary to </a:t>
            </a:r>
            <a:r>
              <a:rPr lang="en-US" dirty="0"/>
              <a:t>those caused by the misspecification of temporal </a:t>
            </a:r>
            <a:r>
              <a:rPr lang="en-US" dirty="0" smtClean="0"/>
              <a:t>trends.</a:t>
            </a:r>
          </a:p>
          <a:p>
            <a:r>
              <a:rPr lang="en-US" dirty="0" smtClean="0"/>
              <a:t>More </a:t>
            </a:r>
            <a:r>
              <a:rPr lang="en-US" dirty="0"/>
              <a:t>time should be dedicated to accounting for temporal shifts in </a:t>
            </a:r>
            <a:r>
              <a:rPr lang="en-US" i="1" dirty="0"/>
              <a:t>M</a:t>
            </a:r>
            <a:r>
              <a:rPr lang="en-US" dirty="0"/>
              <a:t> than </a:t>
            </a:r>
            <a:r>
              <a:rPr lang="en-US" dirty="0" smtClean="0"/>
              <a:t>accounting for </a:t>
            </a:r>
            <a:r>
              <a:rPr lang="en-US" dirty="0"/>
              <a:t>age-variation in </a:t>
            </a:r>
            <a:r>
              <a:rPr lang="en-US" i="1" dirty="0" smtClean="0"/>
              <a:t>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consequences of misspecification of </a:t>
            </a:r>
            <a:r>
              <a:rPr lang="en-US" i="1" dirty="0"/>
              <a:t>M</a:t>
            </a:r>
            <a:r>
              <a:rPr lang="en-US" dirty="0"/>
              <a:t> may also partially depend on </a:t>
            </a:r>
            <a:r>
              <a:rPr lang="en-US" dirty="0" smtClean="0"/>
              <a:t>life history.</a:t>
            </a:r>
          </a:p>
          <a:p>
            <a:pPr marL="0" indent="0" algn="r">
              <a:buNone/>
            </a:pPr>
            <a:r>
              <a:rPr lang="en-US" dirty="0" smtClean="0"/>
              <a:t>(</a:t>
            </a:r>
            <a:r>
              <a:rPr lang="en-US" dirty="0" err="1"/>
              <a:t>Deroba</a:t>
            </a:r>
            <a:r>
              <a:rPr lang="en-US" dirty="0"/>
              <a:t> &amp; </a:t>
            </a:r>
            <a:r>
              <a:rPr lang="en-US" dirty="0" err="1"/>
              <a:t>Schueller</a:t>
            </a:r>
            <a:r>
              <a:rPr lang="en-US" dirty="0"/>
              <a:t> 2013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most </a:t>
            </a:r>
            <a:r>
              <a:rPr lang="en-US" dirty="0"/>
              <a:t>approach to specifying </a:t>
            </a:r>
            <a:r>
              <a:rPr lang="en-US" i="1" dirty="0"/>
              <a:t>M</a:t>
            </a:r>
            <a:r>
              <a:rPr lang="en-US" dirty="0"/>
              <a:t> when it is thought to vary across time was to estimate </a:t>
            </a:r>
            <a:r>
              <a:rPr lang="en-US" i="1" dirty="0"/>
              <a:t>M</a:t>
            </a:r>
            <a:r>
              <a:rPr lang="en-US" dirty="0"/>
              <a:t>. </a:t>
            </a:r>
          </a:p>
          <a:p>
            <a:pPr marL="0" indent="0" algn="r">
              <a:buNone/>
            </a:pPr>
            <a:r>
              <a:rPr lang="en-US" dirty="0"/>
              <a:t>(Johnson et al. 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57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projections?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environmental correlations may be important is in forecasts/projections.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e.g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Expectations </a:t>
            </a:r>
            <a:r>
              <a:rPr lang="en-US" dirty="0" smtClean="0"/>
              <a:t>for recruitment or growth under different climate scenarios.</a:t>
            </a:r>
          </a:p>
          <a:p>
            <a:r>
              <a:rPr lang="en-US" dirty="0" smtClean="0"/>
              <a:t>Expected </a:t>
            </a:r>
            <a:r>
              <a:rPr lang="en-US" dirty="0" smtClean="0"/>
              <a:t>production given different levels of consumption by </a:t>
            </a:r>
            <a:r>
              <a:rPr lang="en-US" dirty="0" smtClean="0"/>
              <a:t>predators.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7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187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latin typeface="Arial" charset="0"/>
              </a:rPr>
              <a:t>Climate effect on Recruitment</a:t>
            </a:r>
            <a:br>
              <a:rPr lang="en-US" sz="3600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Bering Sea Walleye </a:t>
            </a:r>
            <a:r>
              <a:rPr lang="en-US" sz="3600" dirty="0" err="1">
                <a:latin typeface="Arial" charset="0"/>
              </a:rPr>
              <a:t>pollock</a:t>
            </a:r>
            <a:endParaRPr lang="en-US" sz="3600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962400" cy="51816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Recruitment modeled as a function of a </a:t>
            </a:r>
            <a:r>
              <a:rPr lang="en-US" sz="2800" dirty="0" smtClean="0">
                <a:ea typeface="+mn-ea"/>
              </a:rPr>
              <a:t>climate index.</a:t>
            </a: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smtClean="0">
                <a:ea typeface="+mn-ea"/>
              </a:rPr>
              <a:t>Stock assessment model projections under different IPCC scenarios and fishing strategies.</a:t>
            </a:r>
          </a:p>
          <a:p>
            <a:pPr>
              <a:defRPr/>
            </a:pPr>
            <a:r>
              <a:rPr lang="en-US" sz="2800" dirty="0" smtClean="0">
                <a:ea typeface="+mn-ea"/>
              </a:rPr>
              <a:t>Status quo management very sensitive to the IPCC model used.</a:t>
            </a:r>
            <a:endParaRPr lang="en-US" sz="2800" dirty="0">
              <a:ea typeface="+mn-ea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362200" y="63960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alibri" charset="0"/>
              </a:rPr>
              <a:t>A</a:t>
            </a:r>
            <a:r>
              <a:rPr lang="ja-JP" altLang="en-US" sz="1200">
                <a:latin typeface="Calibri" charset="0"/>
              </a:rPr>
              <a:t>’</a:t>
            </a:r>
            <a:r>
              <a:rPr lang="en-US" sz="1200">
                <a:latin typeface="Calibri" charset="0"/>
              </a:rPr>
              <a:t>mar, Z. T., Punt, A. E., and Dorn, M. W. 2009. The evaluation of two management strategies for the Gulf of Alaska walleye pollock fishery under climate change. – ICES Journal of Marine Science, 66: 1614–1632.</a:t>
            </a: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7"/>
          <a:stretch>
            <a:fillRect/>
          </a:stretch>
        </p:blipFill>
        <p:spPr bwMode="auto">
          <a:xfrm>
            <a:off x="219075" y="2924175"/>
            <a:ext cx="42767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0"/>
          <a:stretch>
            <a:fillRect/>
          </a:stretch>
        </p:blipFill>
        <p:spPr bwMode="auto">
          <a:xfrm>
            <a:off x="6556375" y="76200"/>
            <a:ext cx="2303463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34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4284663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own Arrow 10"/>
          <p:cNvSpPr/>
          <p:nvPr/>
        </p:nvSpPr>
        <p:spPr>
          <a:xfrm rot="2492894">
            <a:off x="1938338" y="2659063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8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population forcing or characteristics may influence modeled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256"/>
            <a:ext cx="9144000" cy="301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27" y="5469994"/>
            <a:ext cx="5661773" cy="13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4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Nonstationarity</a:t>
            </a:r>
            <a:r>
              <a:rPr lang="en-US" dirty="0" smtClean="0"/>
              <a:t> and 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Once we accept that we are in a world that changes, we have to make decisions about how to define reference points.</a:t>
            </a:r>
          </a:p>
          <a:p>
            <a:r>
              <a:rPr lang="en-US" dirty="0" smtClean="0"/>
              <a:t>Specifically,</a:t>
            </a:r>
          </a:p>
          <a:p>
            <a:pPr lvl="1"/>
            <a:r>
              <a:rPr lang="en-US" dirty="0" smtClean="0"/>
              <a:t>What set of conditions should reference points be based on?</a:t>
            </a:r>
          </a:p>
          <a:p>
            <a:pPr lvl="1"/>
            <a:r>
              <a:rPr lang="en-US" dirty="0" smtClean="0"/>
              <a:t>How are these to be determined?</a:t>
            </a:r>
          </a:p>
          <a:p>
            <a:pPr lvl="1"/>
            <a:r>
              <a:rPr lang="en-US" dirty="0" smtClean="0"/>
              <a:t>Should management reference points change with changing productivity? How fast? How important are timely forecasts for effective management?</a:t>
            </a:r>
          </a:p>
          <a:p>
            <a:r>
              <a:rPr lang="en-US" dirty="0" smtClean="0"/>
              <a:t>Approaches include ‘dynamic B0’, moving window, regime shift analysis, and others.</a:t>
            </a:r>
          </a:p>
          <a:p>
            <a:r>
              <a:rPr lang="en-US" dirty="0" smtClean="0"/>
              <a:t>After a time-period has been decided, the mathematical way in which reference points are implemented also has an influence.</a:t>
            </a:r>
          </a:p>
          <a:p>
            <a:pPr marL="457200" lvl="1" indent="0">
              <a:buNone/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err="1" smtClean="0"/>
              <a:t>spawner</a:t>
            </a:r>
            <a:r>
              <a:rPr lang="en-US" dirty="0" smtClean="0"/>
              <a:t>-per-recruit analyses </a:t>
            </a:r>
            <a:r>
              <a:rPr lang="en-US" dirty="0" err="1" smtClean="0"/>
              <a:t>vs</a:t>
            </a:r>
            <a:r>
              <a:rPr lang="en-US" dirty="0" smtClean="0"/>
              <a:t> total mortality</a:t>
            </a:r>
          </a:p>
          <a:p>
            <a:pPr marL="457200" lvl="1" indent="0">
              <a:buNone/>
            </a:pPr>
            <a:r>
              <a:rPr lang="en-US" dirty="0" smtClean="0"/>
              <a:t>       (</a:t>
            </a:r>
            <a:r>
              <a:rPr lang="en-US" dirty="0" err="1"/>
              <a:t>Legault</a:t>
            </a:r>
            <a:r>
              <a:rPr lang="en-US" dirty="0"/>
              <a:t> &amp; Palmer 2015)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20070" r="13152"/>
          <a:stretch>
            <a:fillRect/>
          </a:stretch>
        </p:blipFill>
        <p:spPr bwMode="auto">
          <a:xfrm>
            <a:off x="2074321" y="2237930"/>
            <a:ext cx="4402138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32367" y="6217743"/>
            <a:ext cx="670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latin typeface="Calibri" charset="0"/>
              </a:rPr>
              <a:t>Munch et al. Environmental regimes and density-dependence: </a:t>
            </a:r>
            <a:r>
              <a:rPr lang="en-US" sz="1200" dirty="0" smtClean="0">
                <a:latin typeface="Calibri" charset="0"/>
              </a:rPr>
              <a:t/>
            </a:r>
            <a:br>
              <a:rPr lang="en-US" sz="1200" dirty="0" smtClean="0">
                <a:latin typeface="Calibri" charset="0"/>
              </a:rPr>
            </a:br>
            <a:r>
              <a:rPr lang="en-US" sz="1200" dirty="0" smtClean="0">
                <a:latin typeface="Calibri" charset="0"/>
              </a:rPr>
              <a:t>a </a:t>
            </a:r>
            <a:r>
              <a:rPr lang="en-US" sz="1200" dirty="0">
                <a:latin typeface="Calibri" charset="0"/>
              </a:rPr>
              <a:t>Bayesian modeling approach for identifying recruitment regimes.</a:t>
            </a:r>
          </a:p>
        </p:txBody>
      </p:sp>
    </p:spTree>
    <p:extLst>
      <p:ext uri="{BB962C8B-B14F-4D97-AF65-F5344CB8AC3E}">
        <p14:creationId xmlns:p14="http://schemas.microsoft.com/office/powerpoint/2010/main" val="39856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i="1" dirty="0" smtClean="0"/>
              <a:t>B0</a:t>
            </a:r>
            <a:r>
              <a:rPr lang="en-US" dirty="0" smtClean="0"/>
              <a:t> (</a:t>
            </a:r>
            <a:r>
              <a:rPr lang="en-US" dirty="0" err="1" smtClean="0"/>
              <a:t>MacCall</a:t>
            </a:r>
            <a:r>
              <a:rPr lang="en-US" dirty="0" smtClean="0"/>
              <a:t> 1985)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an estimate of the size of the stock had fishing not occurred.</a:t>
            </a:r>
          </a:p>
          <a:p>
            <a:r>
              <a:rPr lang="en-US" dirty="0" smtClean="0"/>
              <a:t>Estimate the parameters of the stock assessment model with the process error / environmental conditions etc. as usual.</a:t>
            </a:r>
          </a:p>
          <a:p>
            <a:r>
              <a:rPr lang="en-US" dirty="0" smtClean="0"/>
              <a:t>Given </a:t>
            </a:r>
            <a:r>
              <a:rPr lang="en-US" dirty="0"/>
              <a:t>the final </a:t>
            </a:r>
            <a:r>
              <a:rPr lang="en-US" dirty="0" smtClean="0"/>
              <a:t>parameter estimates, run the model over the historic period with catches set to zero.</a:t>
            </a:r>
          </a:p>
          <a:p>
            <a:r>
              <a:rPr lang="en-US" dirty="0" smtClean="0"/>
              <a:t>Not clear that this is a good approach for models with predation, as consumption likely a result of a functional response determined by the biomass of the prey.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2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implementing extended single-species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10"/>
            <a:ext cx="8229600" cy="60818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Result-driven or data-driven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Difficulty in defining relationships with covariates.</a:t>
            </a:r>
          </a:p>
          <a:p>
            <a:r>
              <a:rPr lang="en-US" dirty="0" smtClean="0"/>
              <a:t>Gain in performance sometimes uncertain.</a:t>
            </a:r>
          </a:p>
          <a:p>
            <a:r>
              <a:rPr lang="en-US" dirty="0" smtClean="0"/>
              <a:t>What to do about Reference points?</a:t>
            </a:r>
          </a:p>
          <a:p>
            <a:r>
              <a:rPr lang="en-US" dirty="0"/>
              <a:t>Difficult to choose one approach for modeling the effects of the environment over another.</a:t>
            </a:r>
          </a:p>
          <a:p>
            <a:r>
              <a:rPr lang="en-US" dirty="0"/>
              <a:t>Uncertainty about the performance of model selection tools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e.g. 2012 Gulf of Maine Cod assessment</a:t>
            </a:r>
          </a:p>
          <a:p>
            <a:r>
              <a:rPr lang="en-US" dirty="0"/>
              <a:t>2 models, one with time-varying natural mortality</a:t>
            </a:r>
          </a:p>
          <a:p>
            <a:r>
              <a:rPr lang="en-US" dirty="0"/>
              <a:t>Results in (at least) four options for setting quota:</a:t>
            </a:r>
          </a:p>
          <a:p>
            <a:pPr lvl="1"/>
            <a:r>
              <a:rPr lang="en-US" sz="2400" dirty="0"/>
              <a:t>M</a:t>
            </a:r>
            <a:r>
              <a:rPr lang="en-US" sz="2400" baseline="-25000" dirty="0"/>
              <a:t>0.2</a:t>
            </a:r>
            <a:r>
              <a:rPr lang="en-US" sz="2400" dirty="0"/>
              <a:t> model with M=0.2 for projections: standard procedures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M=0.2 for projections: standard procedures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M=0.4 for some period then reverting to M=0.2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M=0.4 in perpetuity (regime shift scenario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50519"/>
            <a:ext cx="8325556" cy="2378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5332589"/>
            <a:ext cx="3314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5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29032"/>
            <a:ext cx="8229600" cy="2711255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 smtClean="0"/>
              <a:t>significant effort spent during technical reviews to evaluate the effect/ability of including environment/</a:t>
            </a:r>
            <a:r>
              <a:rPr lang="en-US" dirty="0" smtClean="0"/>
              <a:t>predators.</a:t>
            </a:r>
          </a:p>
          <a:p>
            <a:r>
              <a:rPr lang="en-US" dirty="0" smtClean="0"/>
              <a:t>Gains in assessment performance of including these processes are not clear.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77" y="183923"/>
            <a:ext cx="7560900" cy="36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4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Much focus on “forage fish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Short-lived, population productivity changes appear to be dependent on environment, or at least not only related to fishing.</a:t>
            </a:r>
          </a:p>
          <a:p>
            <a:r>
              <a:rPr lang="en-US" dirty="0" smtClean="0"/>
              <a:t>Also have high levels of predation, often for other managed species.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2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5" y="0"/>
            <a:ext cx="7905603" cy="6436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4644" y="6436501"/>
            <a:ext cx="395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Skern-Mauritzen</a:t>
            </a:r>
            <a:r>
              <a:rPr lang="en-US" dirty="0" smtClean="0"/>
              <a:t> et al.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7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864065"/>
              </p:ext>
            </p:extLst>
          </p:nvPr>
        </p:nvGraphicFramePr>
        <p:xfrm>
          <a:off x="470027" y="923387"/>
          <a:ext cx="8216772" cy="585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45"/>
                <a:gridCol w="5696607"/>
                <a:gridCol w="1697420"/>
              </a:tblGrid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 to EBM, review of fisheries assessment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 class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2/12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Stock assessment models with ecosystem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Food web models</a:t>
                      </a:r>
                      <a:r>
                        <a:rPr lang="en-US" baseline="0" dirty="0" smtClean="0"/>
                        <a:t> I (</a:t>
                      </a:r>
                      <a:r>
                        <a:rPr lang="en-US" baseline="0" dirty="0" err="1" smtClean="0"/>
                        <a:t>Ecopath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1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 Food</a:t>
                      </a:r>
                      <a:r>
                        <a:rPr lang="en-US" baseline="0" dirty="0" smtClean="0"/>
                        <a:t> web models II (</a:t>
                      </a:r>
                      <a:r>
                        <a:rPr lang="en-US" baseline="0" dirty="0" err="1" smtClean="0"/>
                        <a:t>Ecosim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outlines</a:t>
                      </a:r>
                      <a:endParaRPr lang="en-US" dirty="0" smtClean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/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Multispecies models, estimating species interactions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Marine spatial planning models, marine reserve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</a:t>
                      </a:r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due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BREAK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7283">
                <a:tc>
                  <a:txBody>
                    <a:bodyPr/>
                    <a:lstStyle/>
                    <a:p>
                      <a:r>
                        <a:rPr lang="en-US" dirty="0" smtClean="0"/>
                        <a:t>3/25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IMS Research Symposium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(several mini-lectures)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3 due</a:t>
                      </a:r>
                      <a:endParaRPr lang="en-US" dirty="0"/>
                    </a:p>
                  </a:txBody>
                  <a:tcPr/>
                </a:tc>
              </a:tr>
              <a:tr h="315311">
                <a:tc>
                  <a:txBody>
                    <a:bodyPr/>
                    <a:lstStyle/>
                    <a:p>
                      <a:r>
                        <a:rPr lang="en-US" dirty="0" smtClean="0"/>
                        <a:t>4/1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Valuation of ecosystem</a:t>
                      </a:r>
                      <a:r>
                        <a:rPr lang="en-US" baseline="0" dirty="0" smtClean="0"/>
                        <a:t>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–</a:t>
                      </a:r>
                      <a:r>
                        <a:rPr lang="en-US" baseline="0" dirty="0" smtClean="0"/>
                        <a:t> Stock Synthesis training course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4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Whole of</a:t>
                      </a:r>
                      <a:r>
                        <a:rPr lang="en-US" baseline="0" dirty="0" smtClean="0"/>
                        <a:t> system models, MSE for ecosystems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 modeling, model structure uncertainty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5 due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Participatory</a:t>
                      </a:r>
                      <a:r>
                        <a:rPr lang="en-US" baseline="0" dirty="0" smtClean="0"/>
                        <a:t> modeling, </a:t>
                      </a:r>
                      <a:r>
                        <a:rPr lang="en-US" baseline="0" dirty="0" err="1" smtClean="0"/>
                        <a:t>multicriteria</a:t>
                      </a:r>
                      <a:r>
                        <a:rPr lang="en-US" baseline="0" dirty="0" smtClean="0"/>
                        <a:t> decision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5/6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papers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Maunder + </a:t>
            </a:r>
            <a:r>
              <a:rPr lang="en-US" dirty="0" smtClean="0"/>
              <a:t>Watters (2003)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Integrating environmental relationships in a statistical stock assessment model is an improvement over the traditional statistical model when there are large gaps in the data.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it is important to include process error to avoid the high probability of detecting spurious correlations seen in the environmental </a:t>
            </a:r>
            <a:r>
              <a:rPr lang="en-US" dirty="0" smtClean="0"/>
              <a:t>model….</a:t>
            </a:r>
          </a:p>
          <a:p>
            <a:r>
              <a:rPr lang="en-US" dirty="0" smtClean="0"/>
              <a:t>Therefore</a:t>
            </a:r>
            <a:r>
              <a:rPr lang="en-US" dirty="0"/>
              <a:t>, the environmental model with process error is the model of choice </a:t>
            </a:r>
            <a:r>
              <a:rPr lang="en-US" dirty="0" smtClean="0"/>
              <a:t>because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there is no bias in the estimates, 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  <a:r>
              <a:rPr lang="en-US" dirty="0"/>
              <a:t>) when there is no relationship with the environmental series, it is equivalent to the traditional model, </a:t>
            </a:r>
            <a:endParaRPr lang="en-US" dirty="0"/>
          </a:p>
          <a:p>
            <a:pPr lvl="1"/>
            <a:r>
              <a:rPr lang="en-US" dirty="0" smtClean="0"/>
              <a:t>3</a:t>
            </a:r>
            <a:r>
              <a:rPr lang="en-US" dirty="0"/>
              <a:t>) when such a relationship exists, the recruitment estimates are improved, particularly if there are important gaps in the data, </a:t>
            </a:r>
            <a:endParaRPr lang="en-US" dirty="0" smtClean="0"/>
          </a:p>
          <a:p>
            <a:pPr lvl="1"/>
            <a:r>
              <a:rPr lang="en-US" dirty="0" smtClean="0"/>
              <a:t>4</a:t>
            </a:r>
            <a:r>
              <a:rPr lang="en-US" dirty="0"/>
              <a:t>) it may be used for prediction, and </a:t>
            </a:r>
            <a:endParaRPr lang="en-US" dirty="0" smtClean="0"/>
          </a:p>
          <a:p>
            <a:pPr lvl="1"/>
            <a:r>
              <a:rPr lang="en-US" dirty="0" smtClean="0"/>
              <a:t>5</a:t>
            </a:r>
            <a:r>
              <a:rPr lang="en-US" dirty="0"/>
              <a:t>) uncertainty about the relationship can be modeled. </a:t>
            </a:r>
          </a:p>
        </p:txBody>
      </p:sp>
    </p:spTree>
    <p:extLst>
      <p:ext uri="{BB962C8B-B14F-4D97-AF65-F5344CB8AC3E}">
        <p14:creationId xmlns:p14="http://schemas.microsoft.com/office/powerpoint/2010/main" val="1351379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9990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Single-species assessment models can be easily ‘extended’ to include ecosystem processes.</a:t>
            </a:r>
          </a:p>
          <a:p>
            <a:r>
              <a:rPr lang="en-US" dirty="0" smtClean="0"/>
              <a:t>The effects of these processes can be modeled implicitly or made explicit</a:t>
            </a:r>
          </a:p>
          <a:p>
            <a:pPr lvl="1"/>
            <a:r>
              <a:rPr lang="en-US" dirty="0" smtClean="0"/>
              <a:t>Relative benefit of specific approach may vary</a:t>
            </a:r>
          </a:p>
          <a:p>
            <a:r>
              <a:rPr lang="en-US" dirty="0"/>
              <a:t>I</a:t>
            </a:r>
            <a:r>
              <a:rPr lang="en-US" dirty="0" smtClean="0"/>
              <a:t>nformation on ecosystem processes </a:t>
            </a:r>
            <a:r>
              <a:rPr lang="en-US" dirty="0" smtClean="0"/>
              <a:t>can be included for </a:t>
            </a:r>
            <a:r>
              <a:rPr lang="en-US" dirty="0" smtClean="0"/>
              <a:t>context, validation, diagnostics.</a:t>
            </a:r>
            <a:endParaRPr lang="en-US" dirty="0"/>
          </a:p>
          <a:p>
            <a:r>
              <a:rPr lang="en-US" dirty="0"/>
              <a:t>Disagreement between single-species and multispecies models CAN be informative.</a:t>
            </a:r>
          </a:p>
          <a:p>
            <a:r>
              <a:rPr lang="en-US" dirty="0" smtClean="0"/>
              <a:t>Continued emphasis on understanding performance of assessment &amp; management </a:t>
            </a:r>
            <a:r>
              <a:rPr lang="en-US" dirty="0" smtClean="0"/>
              <a:t>procedures to these effects.</a:t>
            </a:r>
          </a:p>
          <a:p>
            <a:r>
              <a:rPr lang="en-US" dirty="0" smtClean="0"/>
              <a:t>Conducting and evaluating empirical/mechanistic p</a:t>
            </a:r>
            <a:r>
              <a:rPr lang="en-US" dirty="0" smtClean="0"/>
              <a:t>rojections of environmental effects likely very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5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10" y="41482"/>
            <a:ext cx="8229600" cy="4689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Recommended Reading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59" y="462938"/>
            <a:ext cx="8724115" cy="6129869"/>
          </a:xfrm>
        </p:spPr>
        <p:txBody>
          <a:bodyPr>
            <a:noAutofit/>
          </a:bodyPr>
          <a:lstStyle/>
          <a:p>
            <a:pPr marL="225425" indent="-225425">
              <a:buNone/>
            </a:pPr>
            <a:r>
              <a:rPr lang="en-US" sz="1200" dirty="0" err="1" smtClean="0"/>
              <a:t>Basson</a:t>
            </a:r>
            <a:r>
              <a:rPr lang="en-US" sz="1200" dirty="0"/>
              <a:t>, M., 1999. The importance of environmental factors in the design of management procedures. </a:t>
            </a:r>
            <a:r>
              <a:rPr lang="en-US" sz="1200" i="1" dirty="0"/>
              <a:t>ICES Journal of Marine Science: Journal du </a:t>
            </a:r>
            <a:r>
              <a:rPr lang="en-US" sz="1200" i="1" dirty="0" err="1"/>
              <a:t>Conseil</a:t>
            </a:r>
            <a:r>
              <a:rPr lang="en-US" sz="1200" dirty="0"/>
              <a:t>, </a:t>
            </a:r>
            <a:r>
              <a:rPr lang="en-US" sz="1200" i="1" dirty="0"/>
              <a:t>56</a:t>
            </a:r>
            <a:r>
              <a:rPr lang="en-US" sz="1200" dirty="0"/>
              <a:t>(6), pp.933-942.</a:t>
            </a:r>
          </a:p>
          <a:p>
            <a:pPr marL="225425" indent="-225425">
              <a:buNone/>
            </a:pPr>
            <a:r>
              <a:rPr lang="en-US" sz="1200" dirty="0" smtClean="0"/>
              <a:t>Bell</a:t>
            </a:r>
            <a:r>
              <a:rPr lang="en-US" sz="1200" dirty="0"/>
              <a:t>, R.J., Hare, J.A., </a:t>
            </a:r>
            <a:r>
              <a:rPr lang="en-US" sz="1200" dirty="0" err="1"/>
              <a:t>Manderson</a:t>
            </a:r>
            <a:r>
              <a:rPr lang="en-US" sz="1200" dirty="0"/>
              <a:t>, J.P. and Richardson, D.E., 2014. Externally driven changes in the abundance of summer and winter flounder. </a:t>
            </a:r>
            <a:r>
              <a:rPr lang="en-US" sz="1200" i="1" dirty="0"/>
              <a:t>ICES Journal of Marine Science: Journal du </a:t>
            </a:r>
            <a:r>
              <a:rPr lang="en-US" sz="1200" i="1" dirty="0" err="1"/>
              <a:t>Conseil</a:t>
            </a:r>
            <a:r>
              <a:rPr lang="en-US" sz="1200" dirty="0"/>
              <a:t>, </a:t>
            </a:r>
            <a:r>
              <a:rPr lang="en-US" sz="1200" i="1" dirty="0"/>
              <a:t>71</a:t>
            </a:r>
            <a:r>
              <a:rPr lang="en-US" sz="1200" dirty="0"/>
              <a:t>(9), pp.2416-2428.</a:t>
            </a:r>
          </a:p>
          <a:p>
            <a:pPr marL="225425" indent="-225425">
              <a:buNone/>
            </a:pPr>
            <a:r>
              <a:rPr lang="en-US" sz="1200" dirty="0" err="1"/>
              <a:t>Deriso</a:t>
            </a:r>
            <a:r>
              <a:rPr lang="en-US" sz="1200" dirty="0"/>
              <a:t>, R.B., Maunder, M.N. and Pearson, W.H., 2008. Incorporating covariates into fisheries stock assessment models with application to Pacific herring. </a:t>
            </a:r>
            <a:r>
              <a:rPr lang="en-US" sz="1200" i="1" dirty="0"/>
              <a:t>Ecological Applications</a:t>
            </a:r>
            <a:r>
              <a:rPr lang="en-US" sz="1200" dirty="0"/>
              <a:t>, </a:t>
            </a:r>
            <a:r>
              <a:rPr lang="en-US" sz="1200" i="1" dirty="0"/>
              <a:t>18</a:t>
            </a:r>
            <a:r>
              <a:rPr lang="en-US" sz="1200" dirty="0"/>
              <a:t>(5), pp.1270-1286.</a:t>
            </a:r>
          </a:p>
          <a:p>
            <a:pPr marL="225425" indent="-225425">
              <a:buNone/>
            </a:pPr>
            <a:r>
              <a:rPr lang="en-US" sz="1200" dirty="0" err="1"/>
              <a:t>Deroba</a:t>
            </a:r>
            <a:r>
              <a:rPr lang="en-US" sz="1200" dirty="0"/>
              <a:t>, J.J. and </a:t>
            </a:r>
            <a:r>
              <a:rPr lang="en-US" sz="1200" dirty="0" err="1"/>
              <a:t>Schueller</a:t>
            </a:r>
            <a:r>
              <a:rPr lang="en-US" sz="1200" dirty="0"/>
              <a:t>, A.M., 2013. Performance of stock assessments with </a:t>
            </a:r>
            <a:r>
              <a:rPr lang="en-US" sz="1200" dirty="0" err="1"/>
              <a:t>misspecified</a:t>
            </a:r>
            <a:r>
              <a:rPr lang="en-US" sz="1200" dirty="0"/>
              <a:t> age-and time-varying natural mortality. </a:t>
            </a:r>
            <a:r>
              <a:rPr lang="en-US" sz="1200" i="1" dirty="0"/>
              <a:t>Fisheries Research</a:t>
            </a:r>
            <a:r>
              <a:rPr lang="en-US" sz="1200" dirty="0"/>
              <a:t>, </a:t>
            </a:r>
            <a:r>
              <a:rPr lang="en-US" sz="1200" i="1" dirty="0"/>
              <a:t>146</a:t>
            </a:r>
            <a:r>
              <a:rPr lang="en-US" sz="1200" dirty="0"/>
              <a:t>, pp.27-40.</a:t>
            </a:r>
          </a:p>
          <a:p>
            <a:pPr marL="225425" indent="-225425">
              <a:buNone/>
            </a:pPr>
            <a:r>
              <a:rPr lang="en-US" sz="1200" dirty="0" err="1"/>
              <a:t>Gårdmark</a:t>
            </a:r>
            <a:r>
              <a:rPr lang="en-US" sz="1200" dirty="0"/>
              <a:t>, A., </a:t>
            </a:r>
            <a:r>
              <a:rPr lang="en-US" sz="1200" dirty="0" err="1"/>
              <a:t>Östman</a:t>
            </a:r>
            <a:r>
              <a:rPr lang="en-US" sz="1200" dirty="0"/>
              <a:t>, </a:t>
            </a:r>
            <a:r>
              <a:rPr lang="en-US" sz="1200" dirty="0" err="1"/>
              <a:t>Ö</a:t>
            </a:r>
            <a:r>
              <a:rPr lang="en-US" sz="1200" dirty="0"/>
              <a:t>., Nielsen, A., </a:t>
            </a:r>
            <a:r>
              <a:rPr lang="en-US" sz="1200" dirty="0" err="1"/>
              <a:t>Lundström</a:t>
            </a:r>
            <a:r>
              <a:rPr lang="en-US" sz="1200" dirty="0"/>
              <a:t>, K., </a:t>
            </a:r>
            <a:r>
              <a:rPr lang="en-US" sz="1200" dirty="0" err="1"/>
              <a:t>Karlsson</a:t>
            </a:r>
            <a:r>
              <a:rPr lang="en-US" sz="1200" dirty="0"/>
              <a:t>, O., </a:t>
            </a:r>
            <a:r>
              <a:rPr lang="en-US" sz="1200" dirty="0" err="1"/>
              <a:t>Pönni</a:t>
            </a:r>
            <a:r>
              <a:rPr lang="en-US" sz="1200" dirty="0"/>
              <a:t>, J. and </a:t>
            </a:r>
            <a:r>
              <a:rPr lang="en-US" sz="1200" dirty="0" err="1"/>
              <a:t>Aho</a:t>
            </a:r>
            <a:r>
              <a:rPr lang="en-US" sz="1200" dirty="0"/>
              <a:t>, T., 2012. Does predation by grey seals (</a:t>
            </a:r>
            <a:r>
              <a:rPr lang="en-US" sz="1200" dirty="0" err="1"/>
              <a:t>Halichoerus</a:t>
            </a:r>
            <a:r>
              <a:rPr lang="en-US" sz="1200" dirty="0"/>
              <a:t> </a:t>
            </a:r>
            <a:r>
              <a:rPr lang="en-US" sz="1200" dirty="0" err="1"/>
              <a:t>grypus</a:t>
            </a:r>
            <a:r>
              <a:rPr lang="en-US" sz="1200" dirty="0"/>
              <a:t>) affect </a:t>
            </a:r>
            <a:r>
              <a:rPr lang="en-US" sz="1200" dirty="0" err="1"/>
              <a:t>Bothnian</a:t>
            </a:r>
            <a:r>
              <a:rPr lang="en-US" sz="1200" dirty="0"/>
              <a:t> Sea herring stock estimates?. </a:t>
            </a:r>
            <a:r>
              <a:rPr lang="en-US" sz="1200" i="1" dirty="0"/>
              <a:t>ICES Journal of Marine Science: Journal du </a:t>
            </a:r>
            <a:r>
              <a:rPr lang="en-US" sz="1200" i="1" dirty="0" err="1"/>
              <a:t>Conseil</a:t>
            </a:r>
            <a:r>
              <a:rPr lang="en-US" sz="1200" dirty="0"/>
              <a:t>, </a:t>
            </a:r>
            <a:r>
              <a:rPr lang="en-US" sz="1200" i="1" dirty="0"/>
              <a:t>69</a:t>
            </a:r>
            <a:r>
              <a:rPr lang="en-US" sz="1200" dirty="0"/>
              <a:t>(8), pp.1448-1456.</a:t>
            </a:r>
          </a:p>
          <a:p>
            <a:pPr marL="225425" indent="-225425">
              <a:buNone/>
            </a:pPr>
            <a:r>
              <a:rPr lang="en-US" sz="1200" dirty="0" err="1" smtClean="0"/>
              <a:t>Haltuch</a:t>
            </a:r>
            <a:r>
              <a:rPr lang="en-US" sz="1200" dirty="0"/>
              <a:t>, M.A. and Punt, A.E., 2011. The promises and pitfalls of including decadal-scale climate forcing of recruitment in </a:t>
            </a:r>
            <a:r>
              <a:rPr lang="en-US" sz="1200" dirty="0" err="1"/>
              <a:t>groundfish</a:t>
            </a:r>
            <a:r>
              <a:rPr lang="en-US" sz="1200" dirty="0"/>
              <a:t> stock assessment. </a:t>
            </a:r>
            <a:r>
              <a:rPr lang="en-US" sz="1200" i="1" dirty="0"/>
              <a:t>Canadian Journal of Fisheries and Aquatic Sciences</a:t>
            </a:r>
            <a:r>
              <a:rPr lang="en-US" sz="1200" dirty="0"/>
              <a:t>, </a:t>
            </a:r>
            <a:r>
              <a:rPr lang="en-US" sz="1200" i="1" dirty="0"/>
              <a:t>68</a:t>
            </a:r>
            <a:r>
              <a:rPr lang="en-US" sz="1200" dirty="0"/>
              <a:t>(5), pp.912-926.</a:t>
            </a:r>
          </a:p>
          <a:p>
            <a:pPr marL="225425" indent="-225425">
              <a:buNone/>
            </a:pPr>
            <a:r>
              <a:rPr lang="en-US" sz="1200" dirty="0" smtClean="0"/>
              <a:t>Hollowed</a:t>
            </a:r>
            <a:r>
              <a:rPr lang="en-US" sz="1200" dirty="0"/>
              <a:t>, A.B., </a:t>
            </a:r>
            <a:r>
              <a:rPr lang="en-US" sz="1200" dirty="0" err="1"/>
              <a:t>Ianelli</a:t>
            </a:r>
            <a:r>
              <a:rPr lang="en-US" sz="1200" dirty="0"/>
              <a:t>, J.N. and Livingston, P.A., 2000. Including predation mortality in stock assessments: a case study for Gulf of Alaska walleye </a:t>
            </a:r>
            <a:r>
              <a:rPr lang="en-US" sz="1200" dirty="0" err="1"/>
              <a:t>pollock</a:t>
            </a:r>
            <a:r>
              <a:rPr lang="en-US" sz="1200" dirty="0"/>
              <a:t>. </a:t>
            </a:r>
            <a:r>
              <a:rPr lang="en-US" sz="1200" i="1" dirty="0"/>
              <a:t>ICES Journal of Marine Science: Journal du </a:t>
            </a:r>
            <a:r>
              <a:rPr lang="en-US" sz="1200" i="1" dirty="0" err="1"/>
              <a:t>Conseil</a:t>
            </a:r>
            <a:r>
              <a:rPr lang="en-US" sz="1200" dirty="0"/>
              <a:t>, </a:t>
            </a:r>
            <a:r>
              <a:rPr lang="en-US" sz="1200" i="1" dirty="0"/>
              <a:t>57</a:t>
            </a:r>
            <a:r>
              <a:rPr lang="en-US" sz="1200" dirty="0"/>
              <a:t>(2), pp.279-293.</a:t>
            </a:r>
          </a:p>
          <a:p>
            <a:pPr marL="225425" indent="-225425">
              <a:buNone/>
            </a:pPr>
            <a:r>
              <a:rPr lang="en-US" sz="1200" dirty="0"/>
              <a:t>Hollowed, A.B., Bond, N.A., </a:t>
            </a:r>
            <a:r>
              <a:rPr lang="en-US" sz="1200" dirty="0" err="1"/>
              <a:t>Wilderbuer</a:t>
            </a:r>
            <a:r>
              <a:rPr lang="en-US" sz="1200" dirty="0"/>
              <a:t>, T.K., Stockhausen, W.T., </a:t>
            </a:r>
            <a:r>
              <a:rPr lang="en-US" sz="1200" dirty="0" err="1"/>
              <a:t>A'mar</a:t>
            </a:r>
            <a:r>
              <a:rPr lang="en-US" sz="1200" dirty="0"/>
              <a:t>, Z.T., Beamish, R.J., Overland, J.E. and </a:t>
            </a:r>
            <a:r>
              <a:rPr lang="en-US" sz="1200" dirty="0" err="1"/>
              <a:t>Schirripa</a:t>
            </a:r>
            <a:r>
              <a:rPr lang="en-US" sz="1200" dirty="0"/>
              <a:t>, M.J., 2009. A framework for </a:t>
            </a:r>
            <a:r>
              <a:rPr lang="en-US" sz="1200" dirty="0" err="1"/>
              <a:t>modelling</a:t>
            </a:r>
            <a:r>
              <a:rPr lang="en-US" sz="1200" dirty="0"/>
              <a:t> fish and shellfish responses to future climate change. </a:t>
            </a:r>
            <a:r>
              <a:rPr lang="en-US" sz="1200" i="1" dirty="0"/>
              <a:t>ICES Journal of Marine Science: Journal du </a:t>
            </a:r>
            <a:r>
              <a:rPr lang="en-US" sz="1200" i="1" dirty="0" err="1"/>
              <a:t>Conseil</a:t>
            </a:r>
            <a:r>
              <a:rPr lang="en-US" sz="1200" dirty="0"/>
              <a:t>, </a:t>
            </a:r>
            <a:r>
              <a:rPr lang="en-US" sz="1200" i="1" dirty="0"/>
              <a:t>66</a:t>
            </a:r>
            <a:r>
              <a:rPr lang="en-US" sz="1200" dirty="0"/>
              <a:t>(7), pp.1584-1594</a:t>
            </a:r>
            <a:r>
              <a:rPr lang="en-US" sz="1200" dirty="0" smtClean="0"/>
              <a:t>.</a:t>
            </a:r>
          </a:p>
          <a:p>
            <a:pPr marL="225425" indent="-225425">
              <a:buNone/>
            </a:pPr>
            <a:r>
              <a:rPr lang="en-US" sz="1200" dirty="0" smtClean="0"/>
              <a:t>King</a:t>
            </a:r>
            <a:r>
              <a:rPr lang="en-US" sz="1200" dirty="0"/>
              <a:t>, J.R., McFarlane, G.A. and Punt, A.E., 2015. Shifts in fisheries management: adapting to regime shifts. </a:t>
            </a:r>
            <a:r>
              <a:rPr lang="en-US" sz="1200" i="1" dirty="0"/>
              <a:t>Philosophical Transactions of the Royal Society of London B: Biological Sciences</a:t>
            </a:r>
            <a:r>
              <a:rPr lang="en-US" sz="1200" dirty="0"/>
              <a:t>, </a:t>
            </a:r>
            <a:r>
              <a:rPr lang="en-US" sz="1200" i="1" dirty="0"/>
              <a:t>370</a:t>
            </a:r>
            <a:r>
              <a:rPr lang="en-US" sz="1200" dirty="0"/>
              <a:t>(1659), p.20130277.</a:t>
            </a:r>
          </a:p>
          <a:p>
            <a:pPr marL="225425" indent="-225425">
              <a:buNone/>
            </a:pPr>
            <a:r>
              <a:rPr lang="en-US" sz="1200" dirty="0" err="1"/>
              <a:t>Legault</a:t>
            </a:r>
            <a:r>
              <a:rPr lang="en-US" sz="1200" dirty="0"/>
              <a:t>, C.M. and Palmer, M.C., 2015. In what direction should the fishing mortality target change when natural mortality increases within an assessment?. </a:t>
            </a:r>
            <a:r>
              <a:rPr lang="en-US" sz="1200" i="1" dirty="0"/>
              <a:t>Canadian Journal of Fisheries and Aquatic Sciences</a:t>
            </a:r>
            <a:r>
              <a:rPr lang="en-US" sz="1200" dirty="0"/>
              <a:t>, </a:t>
            </a:r>
            <a:r>
              <a:rPr lang="en-US" sz="1200" i="1" dirty="0"/>
              <a:t>73</a:t>
            </a:r>
            <a:r>
              <a:rPr lang="en-US" sz="1200" dirty="0"/>
              <a:t>(999), pp.1-9</a:t>
            </a:r>
            <a:r>
              <a:rPr lang="en-US" sz="1200" dirty="0" smtClean="0"/>
              <a:t>.</a:t>
            </a:r>
          </a:p>
          <a:p>
            <a:pPr marL="225425" indent="-225425">
              <a:buNone/>
            </a:pPr>
            <a:r>
              <a:rPr lang="en-US" sz="1200" dirty="0" smtClean="0"/>
              <a:t>Maunder</a:t>
            </a:r>
            <a:r>
              <a:rPr lang="en-US" sz="1200" dirty="0"/>
              <a:t>, M.N. and Watters, G.M., 2003. A general framework for integrating environmental time series into stock assessment models: model description, simulation testing, and example. Fishery Bulletin, 101(1), pp.89-99</a:t>
            </a:r>
            <a:r>
              <a:rPr lang="en-US" sz="1200" dirty="0" smtClean="0"/>
              <a:t>.</a:t>
            </a:r>
          </a:p>
          <a:p>
            <a:pPr marL="225425" indent="-225425">
              <a:buNone/>
            </a:pPr>
            <a:r>
              <a:rPr lang="en-US" sz="1200" dirty="0" err="1"/>
              <a:t>Plagányi</a:t>
            </a:r>
            <a:r>
              <a:rPr lang="en-US" sz="1200" dirty="0"/>
              <a:t>, É.E., Weeks, S.J., </a:t>
            </a:r>
            <a:r>
              <a:rPr lang="en-US" sz="1200" dirty="0" err="1"/>
              <a:t>Skewes</a:t>
            </a:r>
            <a:r>
              <a:rPr lang="en-US" sz="1200" dirty="0"/>
              <a:t>, T.D., Gibbs, M.T., </a:t>
            </a:r>
            <a:r>
              <a:rPr lang="en-US" sz="1200" dirty="0" err="1"/>
              <a:t>Poloczanska</a:t>
            </a:r>
            <a:r>
              <a:rPr lang="en-US" sz="1200" dirty="0"/>
              <a:t>, E.S., Norman-</a:t>
            </a:r>
            <a:r>
              <a:rPr lang="en-US" sz="1200" dirty="0" err="1"/>
              <a:t>López</a:t>
            </a:r>
            <a:r>
              <a:rPr lang="en-US" sz="1200" dirty="0"/>
              <a:t>, A., Blamey, L.K., </a:t>
            </a:r>
            <a:r>
              <a:rPr lang="en-US" sz="1200" dirty="0" err="1"/>
              <a:t>Soares</a:t>
            </a:r>
            <a:r>
              <a:rPr lang="en-US" sz="1200" dirty="0"/>
              <a:t>, M. and Robinson, W.M., 2011. Assessing the adequacy of current fisheries management under changing climate: a southern synopsis. – ICES Journal of Marine Science, 68: 1305–1317.</a:t>
            </a:r>
          </a:p>
          <a:p>
            <a:pPr marL="225425" indent="-225425">
              <a:buNone/>
            </a:pPr>
            <a:r>
              <a:rPr lang="en-US" sz="1200" dirty="0" err="1"/>
              <a:t>Schirripa</a:t>
            </a:r>
            <a:r>
              <a:rPr lang="en-US" sz="1200" dirty="0"/>
              <a:t>, M. J., Goodyear, C. P., and </a:t>
            </a:r>
            <a:r>
              <a:rPr lang="en-US" sz="1200" dirty="0" err="1"/>
              <a:t>Methot</a:t>
            </a:r>
            <a:r>
              <a:rPr lang="en-US" sz="1200" dirty="0"/>
              <a:t>, R. M. 2009. Testing different methods of incorporating climate data into the assessment of </a:t>
            </a:r>
            <a:r>
              <a:rPr lang="en-US" sz="1200" dirty="0" smtClean="0"/>
              <a:t>US West </a:t>
            </a:r>
            <a:r>
              <a:rPr lang="en-US" sz="1200" dirty="0"/>
              <a:t>Coast sablefish. – ICES Journal of Marine Science, 66: 1605–1613.</a:t>
            </a:r>
          </a:p>
          <a:p>
            <a:pPr marL="225425" indent="-225425">
              <a:buNone/>
            </a:pPr>
            <a:r>
              <a:rPr lang="en-US" sz="1200" dirty="0" err="1" smtClean="0"/>
              <a:t>Skern</a:t>
            </a:r>
            <a:r>
              <a:rPr lang="en-US" sz="1200" dirty="0" err="1"/>
              <a:t>‐Mauritzen</a:t>
            </a:r>
            <a:r>
              <a:rPr lang="en-US" sz="1200" dirty="0"/>
              <a:t>, M., </a:t>
            </a:r>
            <a:r>
              <a:rPr lang="en-US" sz="1200" dirty="0" err="1"/>
              <a:t>Ottersen</a:t>
            </a:r>
            <a:r>
              <a:rPr lang="en-US" sz="1200" dirty="0"/>
              <a:t>, G., </a:t>
            </a:r>
            <a:r>
              <a:rPr lang="en-US" sz="1200" dirty="0" err="1"/>
              <a:t>Handegard</a:t>
            </a:r>
            <a:r>
              <a:rPr lang="en-US" sz="1200" dirty="0"/>
              <a:t>, N.O., </a:t>
            </a:r>
            <a:r>
              <a:rPr lang="en-US" sz="1200" dirty="0" err="1"/>
              <a:t>Huse</a:t>
            </a:r>
            <a:r>
              <a:rPr lang="en-US" sz="1200" dirty="0"/>
              <a:t>, G., </a:t>
            </a:r>
            <a:r>
              <a:rPr lang="en-US" sz="1200" dirty="0" err="1"/>
              <a:t>Dingsør</a:t>
            </a:r>
            <a:r>
              <a:rPr lang="en-US" sz="1200" dirty="0"/>
              <a:t>, G.E., </a:t>
            </a:r>
            <a:r>
              <a:rPr lang="en-US" sz="1200" dirty="0" err="1"/>
              <a:t>Stenseth</a:t>
            </a:r>
            <a:r>
              <a:rPr lang="en-US" sz="1200" dirty="0"/>
              <a:t>, N.C. and </a:t>
            </a:r>
            <a:r>
              <a:rPr lang="en-US" sz="1200" dirty="0" err="1"/>
              <a:t>Kjesbu</a:t>
            </a:r>
            <a:r>
              <a:rPr lang="en-US" sz="1200" dirty="0"/>
              <a:t>, O.S., 2015. Ecosystem processes are rarely included in tactical fisheries management. </a:t>
            </a:r>
            <a:r>
              <a:rPr lang="en-US" sz="1200" i="1" dirty="0"/>
              <a:t>Fish and Fisheries</a:t>
            </a:r>
            <a:r>
              <a:rPr lang="en-US" sz="1200" dirty="0" smtClean="0"/>
              <a:t>.</a:t>
            </a:r>
          </a:p>
          <a:p>
            <a:pPr marL="225425" indent="-225425">
              <a:buNone/>
            </a:pPr>
            <a:r>
              <a:rPr lang="en-US" sz="1200" dirty="0" err="1" smtClean="0"/>
              <a:t>Wilberg</a:t>
            </a:r>
            <a:r>
              <a:rPr lang="en-US" sz="1200" dirty="0"/>
              <a:t>, M.J., Thorson, J.T., Linton, B.C. and </a:t>
            </a:r>
            <a:r>
              <a:rPr lang="en-US" sz="1200" dirty="0" err="1"/>
              <a:t>Berkson</a:t>
            </a:r>
            <a:r>
              <a:rPr lang="en-US" sz="1200" dirty="0"/>
              <a:t>, J., 2009. Incorporating time-varying </a:t>
            </a:r>
            <a:r>
              <a:rPr lang="en-US" sz="1200" dirty="0" err="1"/>
              <a:t>catchability</a:t>
            </a:r>
            <a:r>
              <a:rPr lang="en-US" sz="1200" dirty="0"/>
              <a:t> into population dynamic stock assessment models. </a:t>
            </a:r>
            <a:r>
              <a:rPr lang="en-US" sz="1200" i="1" dirty="0"/>
              <a:t>Reviews in Fisheries Science</a:t>
            </a:r>
            <a:r>
              <a:rPr lang="en-US" sz="1200" dirty="0"/>
              <a:t>, </a:t>
            </a:r>
            <a:r>
              <a:rPr lang="en-US" sz="1200" i="1" dirty="0"/>
              <a:t>18</a:t>
            </a:r>
            <a:r>
              <a:rPr lang="en-US" sz="1200" dirty="0"/>
              <a:t>(1), pp.7-24.</a:t>
            </a:r>
          </a:p>
        </p:txBody>
      </p:sp>
    </p:spTree>
    <p:extLst>
      <p:ext uri="{BB962C8B-B14F-4D97-AF65-F5344CB8AC3E}">
        <p14:creationId xmlns:p14="http://schemas.microsoft.com/office/powerpoint/2010/main" val="3471177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Ecosystem processes in stock assessments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8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 on Models for Marine EBM….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Foodweb</a:t>
            </a:r>
            <a:r>
              <a:rPr lang="en-US" dirty="0" smtClean="0"/>
              <a:t> models</a:t>
            </a:r>
          </a:p>
          <a:p>
            <a:r>
              <a:rPr lang="en-US" dirty="0" err="1" smtClean="0"/>
              <a:t>Ecopath</a:t>
            </a:r>
            <a:r>
              <a:rPr lang="en-US" dirty="0" smtClean="0"/>
              <a:t> with </a:t>
            </a:r>
            <a:r>
              <a:rPr lang="en-US" dirty="0" err="1" smtClean="0"/>
              <a:t>Ecosim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Readings:</a:t>
            </a:r>
          </a:p>
          <a:p>
            <a:pPr lvl="1"/>
            <a:r>
              <a:rPr lang="en-US" dirty="0" smtClean="0"/>
              <a:t>Ainsworth &amp; Walters (2015)</a:t>
            </a:r>
          </a:p>
          <a:p>
            <a:pPr lvl="1"/>
            <a:r>
              <a:rPr lang="en-US" dirty="0" smtClean="0"/>
              <a:t>Heymans et al. (2016)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353"/>
            <a:ext cx="4665217" cy="2339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14" y="4700594"/>
            <a:ext cx="5469217" cy="19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7337" b="-96"/>
          <a:stretch/>
        </p:blipFill>
        <p:spPr>
          <a:xfrm>
            <a:off x="0" y="6295235"/>
            <a:ext cx="9144000" cy="5120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Lab/HWK: US </a:t>
            </a:r>
            <a:r>
              <a:rPr lang="en-US" dirty="0" smtClean="0"/>
              <a:t>West Coast </a:t>
            </a:r>
            <a:r>
              <a:rPr lang="en-US" dirty="0" smtClean="0"/>
              <a:t>sablefish assessment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51870"/>
            <a:ext cx="4875217" cy="55884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Environmental effects on recruitment of sablefish have been considered as part of the stock assessment </a:t>
            </a:r>
            <a:r>
              <a:rPr lang="en-US" sz="2400" dirty="0" smtClean="0"/>
              <a:t>since the 1990s.</a:t>
            </a:r>
            <a:br>
              <a:rPr lang="en-US" sz="2400" dirty="0" smtClean="0"/>
            </a:br>
            <a:r>
              <a:rPr lang="en-US" sz="2400" dirty="0" smtClean="0"/>
              <a:t>(though not always implemented in the assessment)</a:t>
            </a:r>
          </a:p>
          <a:p>
            <a:r>
              <a:rPr lang="en-US" sz="2400" dirty="0" smtClean="0"/>
              <a:t>Both the </a:t>
            </a:r>
            <a:r>
              <a:rPr lang="en-US" sz="2400" dirty="0" smtClean="0"/>
              <a:t>“environmental covariate” and “environment as data” approaches have been applied.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67" y="3268068"/>
            <a:ext cx="3862603" cy="3151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812" t="29572" r="27831" b="52431"/>
          <a:stretch/>
        </p:blipFill>
        <p:spPr>
          <a:xfrm>
            <a:off x="-99493" y="5594519"/>
            <a:ext cx="3446708" cy="83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87" y="4914995"/>
            <a:ext cx="33782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461" y="1087482"/>
            <a:ext cx="3449339" cy="22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33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2011 </a:t>
            </a:r>
            <a:r>
              <a:rPr lang="en-US" dirty="0" smtClean="0"/>
              <a:t>assessment (Stewart et al., PFMC)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Previous assessments had used a relationship between recruitment and sea surface height in the spring.</a:t>
            </a:r>
          </a:p>
          <a:p>
            <a:r>
              <a:rPr lang="en-US" sz="2400" dirty="0" smtClean="0"/>
              <a:t>Sensitivity analyses </a:t>
            </a:r>
            <a:r>
              <a:rPr lang="en-US" sz="2400" dirty="0" smtClean="0"/>
              <a:t>investigated </a:t>
            </a:r>
            <a:r>
              <a:rPr lang="en-US" sz="2400" dirty="0" smtClean="0"/>
              <a:t>both SSH and zooplankton abundance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This was repeated in the most recent (2015) assessment.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54" y="183923"/>
            <a:ext cx="727184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" y="3165382"/>
            <a:ext cx="3653846" cy="3876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314" y="3419078"/>
            <a:ext cx="3517102" cy="32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6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 smtClean="0"/>
              <a:t>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Fit the sablefish assessment with and without the environmental variables as indices.</a:t>
            </a:r>
          </a:p>
          <a:p>
            <a:r>
              <a:rPr lang="en-US" dirty="0" smtClean="0"/>
              <a:t>Fit the assessment with the SSH index included as an environmental correlation on recruitment.</a:t>
            </a:r>
          </a:p>
          <a:p>
            <a:r>
              <a:rPr lang="en-US" dirty="0" smtClean="0"/>
              <a:t>Plot the resulting estimates of spawning biomass, stock status (B/B0) and recruitment.</a:t>
            </a:r>
          </a:p>
          <a:p>
            <a:r>
              <a:rPr lang="en-US" dirty="0" smtClean="0"/>
              <a:t>For </a:t>
            </a:r>
            <a:r>
              <a:rPr lang="en-US" dirty="0" smtClean="0"/>
              <a:t>all 3 models, conduct a forecast of 10 years under the default control </a:t>
            </a:r>
            <a:r>
              <a:rPr lang="en-US" dirty="0" smtClean="0"/>
              <a:t>rule (output in forecast-</a:t>
            </a:r>
            <a:r>
              <a:rPr lang="en-US" dirty="0" err="1" smtClean="0"/>
              <a:t>report.sso</a:t>
            </a:r>
            <a:r>
              <a:rPr lang="en-US" dirty="0" smtClean="0"/>
              <a:t>).</a:t>
            </a:r>
            <a:endParaRPr lang="en-US" dirty="0" smtClean="0"/>
          </a:p>
          <a:p>
            <a:r>
              <a:rPr lang="en-US" dirty="0" smtClean="0"/>
              <a:t>Re-project each model given the fixed catches arising from all three of the forecasts. </a:t>
            </a:r>
          </a:p>
          <a:p>
            <a:r>
              <a:rPr lang="en-US" dirty="0" smtClean="0"/>
              <a:t>Create a decision table containing the forecast stock status B/B0 (and F?) given the fixed catches for each of the three states of nature.</a:t>
            </a:r>
          </a:p>
          <a:p>
            <a:r>
              <a:rPr lang="en-US" dirty="0" smtClean="0"/>
              <a:t>Discuss the </a:t>
            </a:r>
            <a:r>
              <a:rPr lang="en-US" dirty="0" smtClean="0"/>
              <a:t>implications of alternative assumptions for the effect of environment on population dynamics, both for the estimated stock status and also for the </a:t>
            </a:r>
            <a:r>
              <a:rPr lang="en-US" dirty="0"/>
              <a:t>projections </a:t>
            </a:r>
            <a:r>
              <a:rPr lang="en-US" dirty="0" smtClean="0"/>
              <a:t>(use </a:t>
            </a:r>
            <a:r>
              <a:rPr lang="en-US" dirty="0"/>
              <a:t>plots of stock trajectory, etc. )</a:t>
            </a:r>
            <a:r>
              <a:rPr lang="en-US" dirty="0" smtClean="0"/>
              <a:t>. To what extent will the assumptions regarding environmental influence in the forecast years likely have on the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0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2" y="183923"/>
            <a:ext cx="8708446" cy="688359"/>
          </a:xfrm>
        </p:spPr>
        <p:txBody>
          <a:bodyPr>
            <a:noAutofit/>
          </a:bodyPr>
          <a:lstStyle/>
          <a:p>
            <a:r>
              <a:rPr lang="en-US" dirty="0" smtClean="0"/>
              <a:t>Ecosystem processes in single </a:t>
            </a:r>
            <a:r>
              <a:rPr lang="en-US" dirty="0" smtClean="0"/>
              <a:t>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Ecosystem </a:t>
            </a:r>
            <a:r>
              <a:rPr lang="en-US" dirty="0"/>
              <a:t>Approach to Fisheries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Terms </a:t>
            </a:r>
            <a:r>
              <a:rPr lang="en-US" dirty="0" smtClean="0"/>
              <a:t>in literature.</a:t>
            </a:r>
          </a:p>
          <a:p>
            <a:pPr lvl="1"/>
            <a:r>
              <a:rPr lang="en-US" dirty="0" smtClean="0"/>
              <a:t>Extended </a:t>
            </a:r>
            <a:r>
              <a:rPr lang="en-US" dirty="0"/>
              <a:t>stock assessment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Assessment models with covariates</a:t>
            </a:r>
          </a:p>
          <a:p>
            <a:pPr lvl="1"/>
            <a:r>
              <a:rPr lang="en-US" dirty="0" smtClean="0"/>
              <a:t>Single-species add-</a:t>
            </a:r>
            <a:r>
              <a:rPr lang="en-US" dirty="0" smtClean="0"/>
              <a:t>ons</a:t>
            </a:r>
            <a:endParaRPr lang="en-US" dirty="0"/>
          </a:p>
          <a:p>
            <a:r>
              <a:rPr lang="en-US" dirty="0" smtClean="0"/>
              <a:t>Almost a false categorization, lots of assessments have been considering ecosystem variables for some time.</a:t>
            </a:r>
          </a:p>
          <a:p>
            <a:pPr lvl="1"/>
            <a:r>
              <a:rPr lang="en-US" dirty="0" smtClean="0"/>
              <a:t>Frequently part of sensitivity tests and model diagnostic checks</a:t>
            </a:r>
          </a:p>
          <a:p>
            <a:pPr lvl="1"/>
            <a:r>
              <a:rPr lang="en-US" dirty="0" smtClean="0"/>
              <a:t>e.g. do we have information that explains apparent changes in recruitment, surplus production, mortality, etc.?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0484" r="-10484"/>
          <a:stretch>
            <a:fillRect/>
          </a:stretch>
        </p:blipFill>
        <p:spPr>
          <a:xfrm>
            <a:off x="205582" y="1556345"/>
            <a:ext cx="8576174" cy="58233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ounded Rectangle 4"/>
          <p:cNvSpPr/>
          <p:nvPr/>
        </p:nvSpPr>
        <p:spPr>
          <a:xfrm>
            <a:off x="985172" y="4878645"/>
            <a:ext cx="7003031" cy="1281981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21" y="183923"/>
            <a:ext cx="8700376" cy="688359"/>
          </a:xfrm>
        </p:spPr>
        <p:txBody>
          <a:bodyPr>
            <a:noAutofit/>
          </a:bodyPr>
          <a:lstStyle/>
          <a:p>
            <a:r>
              <a:rPr lang="en-US" dirty="0" smtClean="0"/>
              <a:t>Ecosystem processes in single 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Ecosystem Approach to Fisheries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Terms </a:t>
            </a:r>
            <a:r>
              <a:rPr lang="en-US" dirty="0" smtClean="0"/>
              <a:t>in </a:t>
            </a:r>
            <a:r>
              <a:rPr lang="en-US" dirty="0" smtClean="0"/>
              <a:t>literature:</a:t>
            </a:r>
            <a:endParaRPr lang="en-US" dirty="0" smtClean="0"/>
          </a:p>
          <a:p>
            <a:pPr lvl="1"/>
            <a:r>
              <a:rPr lang="en-US" dirty="0" smtClean="0"/>
              <a:t>Extended </a:t>
            </a:r>
            <a:r>
              <a:rPr lang="en-US" dirty="0"/>
              <a:t>stock assessment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Assessment models with covariates</a:t>
            </a:r>
          </a:p>
          <a:p>
            <a:pPr lvl="1"/>
            <a:r>
              <a:rPr lang="en-US" dirty="0" smtClean="0"/>
              <a:t>Single-species add-</a:t>
            </a:r>
            <a:r>
              <a:rPr lang="en-US" dirty="0" smtClean="0"/>
              <a:t>ons</a:t>
            </a:r>
            <a:endParaRPr lang="en-US" dirty="0"/>
          </a:p>
          <a:p>
            <a:r>
              <a:rPr lang="en-US" dirty="0" smtClean="0"/>
              <a:t>Almost a false categorization, lots of assessments have been considering ecosystem variables for some time.</a:t>
            </a:r>
          </a:p>
          <a:p>
            <a:pPr lvl="1"/>
            <a:r>
              <a:rPr lang="en-US" dirty="0" smtClean="0"/>
              <a:t>Frequently part of sensitivity tests and model diagnostic checks</a:t>
            </a:r>
          </a:p>
          <a:p>
            <a:pPr marL="457200" lvl="1" indent="0">
              <a:buNone/>
            </a:pPr>
            <a:r>
              <a:rPr lang="en-US" dirty="0" smtClean="0"/>
              <a:t>e.g</a:t>
            </a:r>
            <a:r>
              <a:rPr lang="en-US" dirty="0" smtClean="0"/>
              <a:t>. </a:t>
            </a:r>
            <a:r>
              <a:rPr lang="en-US" dirty="0" smtClean="0"/>
              <a:t>is there </a:t>
            </a:r>
            <a:r>
              <a:rPr lang="en-US" dirty="0" smtClean="0"/>
              <a:t>information that explains apparent changes in recruitment, surplus production, mortality, etc.?</a:t>
            </a:r>
          </a:p>
        </p:txBody>
      </p:sp>
    </p:spTree>
    <p:extLst>
      <p:ext uri="{BB962C8B-B14F-4D97-AF65-F5344CB8AC3E}">
        <p14:creationId xmlns:p14="http://schemas.microsoft.com/office/powerpoint/2010/main" val="330321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Including environmental variables</a:t>
            </a:r>
          </a:p>
          <a:p>
            <a:r>
              <a:rPr lang="en-US" dirty="0" smtClean="0"/>
              <a:t>Effectively, including ‘ecosystem’ variables is saying you are willing to accept that population processes change over </a:t>
            </a:r>
            <a:r>
              <a:rPr lang="en-US" dirty="0" smtClean="0"/>
              <a:t>time / life history stage.</a:t>
            </a:r>
            <a:endParaRPr lang="en-US" dirty="0" smtClean="0"/>
          </a:p>
          <a:p>
            <a:r>
              <a:rPr lang="en-US" dirty="0" smtClean="0"/>
              <a:t>Time-varying parameters</a:t>
            </a:r>
          </a:p>
          <a:p>
            <a:r>
              <a:rPr lang="en-US" dirty="0" smtClean="0"/>
              <a:t>The Question is how you implement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2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</a:t>
            </a:r>
            <a:r>
              <a:rPr lang="en-US" dirty="0"/>
              <a:t>-based methods</a:t>
            </a:r>
          </a:p>
          <a:p>
            <a:r>
              <a:rPr lang="en-US" dirty="0"/>
              <a:t>Equilibrium &amp; Generation methods</a:t>
            </a:r>
          </a:p>
          <a:p>
            <a:pPr lvl="1"/>
            <a:r>
              <a:rPr lang="en-US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dirty="0"/>
              <a:t>Stage-Structured models</a:t>
            </a:r>
          </a:p>
          <a:p>
            <a:pPr lvl="2"/>
            <a:r>
              <a:rPr lang="en-US" dirty="0" smtClean="0"/>
              <a:t>Delay difference models</a:t>
            </a:r>
          </a:p>
          <a:p>
            <a:pPr lvl="2"/>
            <a:r>
              <a:rPr lang="en-US" dirty="0" smtClean="0"/>
              <a:t>Age </a:t>
            </a:r>
            <a:r>
              <a:rPr lang="en-US" dirty="0"/>
              <a:t>structured </a:t>
            </a:r>
            <a:r>
              <a:rPr lang="en-US" dirty="0" smtClean="0"/>
              <a:t>models</a:t>
            </a:r>
          </a:p>
          <a:p>
            <a:pPr lvl="3"/>
            <a:r>
              <a:rPr lang="en-US" dirty="0"/>
              <a:t>virtual population analysis, statistical catch-at-</a:t>
            </a:r>
            <a:r>
              <a:rPr lang="en-US" dirty="0" smtClean="0"/>
              <a:t>age</a:t>
            </a:r>
            <a:endParaRPr lang="en-US" dirty="0"/>
          </a:p>
          <a:p>
            <a:pPr lvl="2"/>
            <a:r>
              <a:rPr lang="en-US" dirty="0" smtClean="0"/>
              <a:t>Size</a:t>
            </a:r>
            <a:r>
              <a:rPr lang="en-US" dirty="0"/>
              <a:t>-based </a:t>
            </a:r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Extended Single Species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of the models discussed </a:t>
            </a:r>
            <a:r>
              <a:rPr lang="en-US" dirty="0" smtClean="0"/>
              <a:t>last week can </a:t>
            </a:r>
            <a:r>
              <a:rPr lang="en-US" dirty="0"/>
              <a:t>be expanded to include </a:t>
            </a:r>
            <a:r>
              <a:rPr lang="en-US" dirty="0" smtClean="0"/>
              <a:t>ecosystem processes.</a:t>
            </a:r>
          </a:p>
          <a:p>
            <a:r>
              <a:rPr lang="en-US" dirty="0" smtClean="0"/>
              <a:t>e.g. adding in predation: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Z = F + M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Z = F + M1 + M2 + ….</a:t>
            </a:r>
          </a:p>
          <a:p>
            <a:pPr marL="0" indent="0">
              <a:buNone/>
            </a:pPr>
            <a:r>
              <a:rPr lang="en-US" dirty="0" smtClean="0"/>
              <a:t>	Predation treated as another “fleet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adding </a:t>
            </a:r>
            <a:r>
              <a:rPr lang="en-US" dirty="0"/>
              <a:t>in </a:t>
            </a:r>
            <a:r>
              <a:rPr lang="en-US" dirty="0" smtClean="0"/>
              <a:t>other effects:</a:t>
            </a:r>
            <a:endParaRPr lang="en-US" dirty="0"/>
          </a:p>
          <a:p>
            <a:pPr lvl="1"/>
            <a:r>
              <a:rPr lang="en-US" dirty="0"/>
              <a:t>Stock</a:t>
            </a:r>
            <a:r>
              <a:rPr lang="en-US" dirty="0" smtClean="0"/>
              <a:t>-recruitment </a:t>
            </a:r>
            <a:r>
              <a:rPr lang="en-US" dirty="0"/>
              <a:t>relationship</a:t>
            </a:r>
          </a:p>
          <a:p>
            <a:pPr lvl="1"/>
            <a:r>
              <a:rPr lang="en-US" dirty="0"/>
              <a:t>Productivity</a:t>
            </a:r>
          </a:p>
          <a:p>
            <a:pPr lvl="1"/>
            <a:r>
              <a:rPr lang="en-US" dirty="0"/>
              <a:t>Model covariates on life history parameters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677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3093</TotalTime>
  <Words>3365</Words>
  <Application>Microsoft Macintosh PowerPoint</Application>
  <PresentationFormat>On-screen Show (4:3)</PresentationFormat>
  <Paragraphs>324</Paragraphs>
  <Slides>47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NOAA Divider Slides</vt:lpstr>
      <vt:lpstr>NOAA Title Options</vt:lpstr>
      <vt:lpstr>GFAY_Custom</vt:lpstr>
      <vt:lpstr>Equation</vt:lpstr>
      <vt:lpstr>Microsoft Equation</vt:lpstr>
      <vt:lpstr>MAR 580: Models for Marine Ecosystem Based Management</vt:lpstr>
      <vt:lpstr>Objectives</vt:lpstr>
      <vt:lpstr>Rationale</vt:lpstr>
      <vt:lpstr>Simplified Schedule</vt:lpstr>
      <vt:lpstr>Ecosystem processes in single species models</vt:lpstr>
      <vt:lpstr>Ecosystem processes in single species models</vt:lpstr>
      <vt:lpstr>Approaches</vt:lpstr>
      <vt:lpstr>Single Species Models</vt:lpstr>
      <vt:lpstr>Extended Single Species Models</vt:lpstr>
      <vt:lpstr>Modifying the Graham-Schaefer production model (logistic growth)</vt:lpstr>
      <vt:lpstr>Modifying the basic age-structured model</vt:lpstr>
      <vt:lpstr>General approaches (1.)</vt:lpstr>
      <vt:lpstr>General approaches (1.)</vt:lpstr>
      <vt:lpstr>e.g. Recruitment</vt:lpstr>
      <vt:lpstr>General approaches (2.)</vt:lpstr>
      <vt:lpstr>General approaches (3.)</vt:lpstr>
      <vt:lpstr>Adding Predation Longspine thornyhead, U.S. West Coast </vt:lpstr>
      <vt:lpstr>Modeling herring consumption by seals</vt:lpstr>
      <vt:lpstr>Do we already have this covered?</vt:lpstr>
      <vt:lpstr>Do we already have this covered?</vt:lpstr>
      <vt:lpstr>Time-varying parameters in assessment models</vt:lpstr>
      <vt:lpstr>Demographic processes</vt:lpstr>
      <vt:lpstr>PowerPoint Presentation</vt:lpstr>
      <vt:lpstr>Demographic processes</vt:lpstr>
      <vt:lpstr>Sources of mortality likely to change throughout lifetime Relative influences may determine adequacy of ‘conventional’ approach</vt:lpstr>
      <vt:lpstr>Age-varying M</vt:lpstr>
      <vt:lpstr>Gulf of Maine-Georges Bank Atlantic herring Estimates of mortality by explicit modeling of consumption</vt:lpstr>
      <vt:lpstr>GoM-GB Atlantic herring assessment 2012 assessment changed to scaled Lorenzen approach 2015 operational update: alternative suggested Lorenzen mortality too high for consumption estimates.</vt:lpstr>
      <vt:lpstr>Atlantic Menhaden assessment (SEDAR 2014)</vt:lpstr>
      <vt:lpstr>Some recent simulation studies on M</vt:lpstr>
      <vt:lpstr>But what about projections?</vt:lpstr>
      <vt:lpstr>Climate effect on Recruitment Bering Sea Walleye pollock</vt:lpstr>
      <vt:lpstr>Changes in population forcing or characteristics may influence modeled relationships</vt:lpstr>
      <vt:lpstr>Nonstationarity and Reference points</vt:lpstr>
      <vt:lpstr>Dynamic B0 (MacCall 1985) </vt:lpstr>
      <vt:lpstr>Challenges in implementing extended single-species approaches</vt:lpstr>
      <vt:lpstr>PowerPoint Presentation</vt:lpstr>
      <vt:lpstr>Much focus on “forage fish”</vt:lpstr>
      <vt:lpstr>PowerPoint Presentation</vt:lpstr>
      <vt:lpstr>Maunder + Watters (2003) conclusion</vt:lpstr>
      <vt:lpstr>Take home messages</vt:lpstr>
      <vt:lpstr>Recommended Reading</vt:lpstr>
      <vt:lpstr>Ecosystem processes in stock assessments</vt:lpstr>
      <vt:lpstr>Next time on Models for Marine EBM….</vt:lpstr>
      <vt:lpstr>Lab/HWK: US West Coast sablefish assessment</vt:lpstr>
      <vt:lpstr>2011 assessment (Stewart et al., PFMC)</vt:lpstr>
      <vt:lpstr>Homework Assignment 1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403</cp:revision>
  <dcterms:created xsi:type="dcterms:W3CDTF">2014-06-04T00:44:42Z</dcterms:created>
  <dcterms:modified xsi:type="dcterms:W3CDTF">2016-02-12T14:29:09Z</dcterms:modified>
  <cp:category/>
</cp:coreProperties>
</file>